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602700" cy="32397700"/>
  <p:notesSz cx="6858000" cy="9144000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  <p:embeddedFont>
      <p:font typeface="Candara" panose="020E0502030303020204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evena Novaković" initials="NN" lastIdx="0" clrIdx="0">
    <p:extLst>
      <p:ext uri="{19B8F6BF-5375-455C-9EA6-DF929625EA0E}">
        <p15:presenceInfo xmlns:p15="http://schemas.microsoft.com/office/powerpoint/2012/main" userId="S-1-5-21-422276442-2888069736-3006775589-2420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EA"/>
    <a:srgbClr val="2CB1A9"/>
    <a:srgbClr val="E6E6E6"/>
    <a:srgbClr val="CCFFFF"/>
    <a:srgbClr val="C86664"/>
    <a:srgbClr val="D89290"/>
    <a:srgbClr val="DFDFDF"/>
    <a:srgbClr val="A6A6A6"/>
    <a:srgbClr val="FFF4CD"/>
    <a:srgbClr val="FFD2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67" autoAdjust="0"/>
  </p:normalViewPr>
  <p:slideViewPr>
    <p:cSldViewPr>
      <p:cViewPr>
        <p:scale>
          <a:sx n="40" d="100"/>
          <a:sy n="40" d="100"/>
        </p:scale>
        <p:origin x="2100" y="-27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65B3B9-A6F7-48A9-BF8D-715B72973EC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00300" y="1143000"/>
            <a:ext cx="2057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3CF8AF-C0D8-4C75-A80C-96B2C432A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099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CF8AF-C0D8-4C75-A80C-96B2C432A95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875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4199" y="-33950"/>
            <a:ext cx="21630835" cy="1752600"/>
          </a:xfrm>
          <a:prstGeom prst="rect">
            <a:avLst/>
          </a:prstGeom>
          <a:solidFill>
            <a:srgbClr val="2CB1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-45027" y="16998"/>
            <a:ext cx="216027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-323850" y="16997"/>
            <a:ext cx="2177367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Categorisation of antibiotic classes for veterinary </a:t>
            </a:r>
            <a:r>
              <a:rPr lang="en-US" sz="6000" b="1" dirty="0" smtClean="0">
                <a:solidFill>
                  <a:schemeClr val="bg1"/>
                </a:solidFill>
              </a:rPr>
              <a:t>use</a:t>
            </a:r>
            <a:endParaRPr lang="sr-Latn-ME" sz="60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(</a:t>
            </a:r>
            <a:r>
              <a:rPr lang="sr-Latn-ME" sz="4000" dirty="0" smtClean="0">
                <a:solidFill>
                  <a:schemeClr val="bg1"/>
                </a:solidFill>
              </a:rPr>
              <a:t>aligned with the list of antimicrobials reserved for treatment of certain infections in humans)*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14199" y="1802024"/>
            <a:ext cx="1502116" cy="3827411"/>
          </a:xfrm>
          <a:prstGeom prst="rect">
            <a:avLst/>
          </a:prstGeom>
          <a:solidFill>
            <a:srgbClr val="ED715F"/>
          </a:solidFill>
          <a:ln>
            <a:solidFill>
              <a:srgbClr val="ED71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7328" y="1400188"/>
            <a:ext cx="1477655" cy="2705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16600" dirty="0" smtClean="0">
                <a:solidFill>
                  <a:schemeClr val="bg1"/>
                </a:solidFill>
                <a:latin typeface="Candara" panose="020E0502030303020204" pitchFamily="34" charset="0"/>
              </a:rPr>
              <a:t>A</a:t>
            </a:r>
            <a:endParaRPr lang="en-US" sz="166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635820" y="1831567"/>
            <a:ext cx="4061348" cy="1340583"/>
          </a:xfrm>
          <a:prstGeom prst="rect">
            <a:avLst/>
          </a:prstGeom>
          <a:solidFill>
            <a:srgbClr val="FBDFD6"/>
          </a:solidFill>
          <a:ln>
            <a:solidFill>
              <a:srgbClr val="FBD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600709" y="1901693"/>
            <a:ext cx="4125856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r-Latn-ME" sz="2400" b="1" noProof="1" smtClean="0">
                <a:latin typeface="Candara" panose="020E0502030303020204" pitchFamily="34" charset="0"/>
              </a:rPr>
              <a:t>Aminopenicillins</a:t>
            </a:r>
          </a:p>
          <a:p>
            <a:pPr algn="ctr"/>
            <a:r>
              <a:rPr lang="sr-Latn-ME" sz="2400" noProof="1" smtClean="0">
                <a:latin typeface="Candara" panose="020E0502030303020204" pitchFamily="34" charset="0"/>
              </a:rPr>
              <a:t>mecillinam</a:t>
            </a:r>
            <a:endParaRPr lang="sr-Latn-ME" sz="2400" noProof="1">
              <a:latin typeface="Candara" panose="020E0502030303020204" pitchFamily="34" charset="0"/>
            </a:endParaRPr>
          </a:p>
          <a:p>
            <a:pPr algn="ctr"/>
            <a:r>
              <a:rPr lang="sr-Latn-ME" sz="2400" noProof="1" smtClean="0">
                <a:latin typeface="Candara" panose="020E0502030303020204" pitchFamily="34" charset="0"/>
              </a:rPr>
              <a:t>pivmecillinam</a:t>
            </a:r>
            <a:endParaRPr lang="sr-Latn-ME" sz="2400" noProof="1">
              <a:latin typeface="Candara" panose="020E0502030303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37155" y="3267874"/>
            <a:ext cx="4057240" cy="1255564"/>
          </a:xfrm>
          <a:prstGeom prst="rect">
            <a:avLst/>
          </a:prstGeom>
          <a:solidFill>
            <a:srgbClr val="FBDFD6"/>
          </a:solidFill>
          <a:ln>
            <a:solidFill>
              <a:srgbClr val="FBD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Ketolides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telithromycin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35820" y="4653576"/>
            <a:ext cx="4050750" cy="1010125"/>
          </a:xfrm>
          <a:prstGeom prst="rect">
            <a:avLst/>
          </a:prstGeom>
          <a:solidFill>
            <a:srgbClr val="FBDFD6"/>
          </a:solidFill>
          <a:ln>
            <a:solidFill>
              <a:srgbClr val="FBD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597241" y="4621220"/>
            <a:ext cx="41168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Rifamycins (except rifaximin)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rifampicin</a:t>
            </a:r>
            <a:endParaRPr lang="en-US" sz="2400" dirty="0">
              <a:solidFill>
                <a:prstClr val="black"/>
              </a:solidFill>
              <a:latin typeface="Candara" panose="020E0502030303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853471" y="1832364"/>
            <a:ext cx="4940748" cy="1060082"/>
          </a:xfrm>
          <a:prstGeom prst="rect">
            <a:avLst/>
          </a:prstGeom>
          <a:solidFill>
            <a:srgbClr val="FBDFD6"/>
          </a:solidFill>
          <a:ln>
            <a:solidFill>
              <a:srgbClr val="FBD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853471" y="3006862"/>
            <a:ext cx="4961657" cy="1165530"/>
          </a:xfrm>
          <a:prstGeom prst="rect">
            <a:avLst/>
          </a:prstGeom>
          <a:solidFill>
            <a:srgbClr val="FBDFD6"/>
          </a:solidFill>
          <a:ln>
            <a:solidFill>
              <a:srgbClr val="FBD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832473" y="4294610"/>
            <a:ext cx="4961745" cy="1381602"/>
          </a:xfrm>
          <a:prstGeom prst="rect">
            <a:avLst/>
          </a:prstGeom>
          <a:solidFill>
            <a:srgbClr val="FBDFD6"/>
          </a:solidFill>
          <a:ln>
            <a:solidFill>
              <a:srgbClr val="FBD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999783" y="1844099"/>
            <a:ext cx="4837235" cy="3848650"/>
          </a:xfrm>
          <a:prstGeom prst="rect">
            <a:avLst/>
          </a:prstGeom>
          <a:solidFill>
            <a:srgbClr val="FBDFD6"/>
          </a:solidFill>
          <a:ln>
            <a:solidFill>
              <a:srgbClr val="FBD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5976430" y="1836315"/>
            <a:ext cx="4506817" cy="1002745"/>
          </a:xfrm>
          <a:prstGeom prst="rect">
            <a:avLst/>
          </a:prstGeom>
          <a:solidFill>
            <a:srgbClr val="FBDFD6"/>
          </a:solidFill>
          <a:ln>
            <a:solidFill>
              <a:srgbClr val="FBD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5976430" y="3019286"/>
            <a:ext cx="4506817" cy="2673463"/>
          </a:xfrm>
          <a:prstGeom prst="rect">
            <a:avLst/>
          </a:prstGeom>
          <a:solidFill>
            <a:srgbClr val="FBDFD6"/>
          </a:solidFill>
          <a:ln>
            <a:solidFill>
              <a:srgbClr val="FBD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757745" y="1877616"/>
            <a:ext cx="503647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400" b="1" dirty="0" smtClean="0">
                <a:latin typeface="Candara" panose="020E0502030303020204" pitchFamily="34" charset="0"/>
              </a:rPr>
              <a:t>Riminofenazines</a:t>
            </a:r>
            <a:endParaRPr lang="sr-Latn-ME" sz="2400" b="1" dirty="0">
              <a:latin typeface="Candara" panose="020E0502030303020204" pitchFamily="34" charset="0"/>
            </a:endParaRP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clofazimine</a:t>
            </a:r>
            <a:endParaRPr lang="en-US" sz="2400" dirty="0" smtClean="0"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 rot="10800000" flipV="1">
            <a:off x="5853471" y="3032242"/>
            <a:ext cx="498265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400" b="1" dirty="0" smtClean="0">
                <a:latin typeface="Candara" panose="020E0502030303020204" pitchFamily="34" charset="0"/>
              </a:rPr>
              <a:t>Sulfones</a:t>
            </a:r>
            <a:endParaRPr lang="sr-Latn-ME" sz="2400" b="1" dirty="0">
              <a:latin typeface="Candara" panose="020E0502030303020204" pitchFamily="34" charset="0"/>
            </a:endParaRP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dapsone</a:t>
            </a:r>
            <a:endParaRPr lang="en-US" sz="2400" dirty="0">
              <a:latin typeface="Candara" panose="020E0502030303020204" pitchFamily="34" charset="0"/>
            </a:endParaRPr>
          </a:p>
          <a:p>
            <a:pPr algn="ctr"/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853471" y="4261111"/>
            <a:ext cx="49616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400" b="1" dirty="0" smtClean="0">
                <a:latin typeface="Candara" panose="020E0502030303020204" pitchFamily="34" charset="0"/>
              </a:rPr>
              <a:t>Streptogramins</a:t>
            </a:r>
            <a:endParaRPr lang="sr-Latn-ME" sz="2400" b="1" dirty="0">
              <a:latin typeface="Candara" panose="020E0502030303020204" pitchFamily="34" charset="0"/>
            </a:endParaRP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pristinamycin</a:t>
            </a:r>
            <a:endParaRPr lang="sr-Latn-ME" sz="2400" dirty="0">
              <a:latin typeface="Candara" panose="020E0502030303020204" pitchFamily="34" charset="0"/>
            </a:endParaRP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virginiamycin</a:t>
            </a:r>
            <a:endParaRPr lang="en-US" sz="2400" dirty="0"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1016222" y="1804168"/>
            <a:ext cx="4796255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Candara" panose="020E0502030303020204" pitchFamily="34" charset="0"/>
              </a:rPr>
              <a:t>Drugs used solely to treat</a:t>
            </a:r>
          </a:p>
          <a:p>
            <a:pPr algn="ctr"/>
            <a:r>
              <a:rPr lang="en-US" sz="2400" b="1" dirty="0">
                <a:latin typeface="Candara" panose="020E0502030303020204" pitchFamily="34" charset="0"/>
              </a:rPr>
              <a:t>tuberculosis or other</a:t>
            </a:r>
          </a:p>
          <a:p>
            <a:pPr algn="ctr"/>
            <a:r>
              <a:rPr lang="en-US" sz="2400" b="1" dirty="0">
                <a:latin typeface="Candara" panose="020E0502030303020204" pitchFamily="34" charset="0"/>
              </a:rPr>
              <a:t>mycobacterial </a:t>
            </a:r>
            <a:r>
              <a:rPr lang="en-US" sz="2400" b="1" dirty="0" smtClean="0">
                <a:latin typeface="Candara" panose="020E0502030303020204" pitchFamily="34" charset="0"/>
              </a:rPr>
              <a:t>diseases</a:t>
            </a:r>
            <a:endParaRPr lang="sr-Latn-ME" sz="2400" b="1" dirty="0" smtClean="0">
              <a:latin typeface="Candara" panose="020E0502030303020204" pitchFamily="34" charset="0"/>
            </a:endParaRPr>
          </a:p>
          <a:p>
            <a:pPr algn="ctr"/>
            <a:r>
              <a:rPr lang="sr-Latn-ME" sz="2400" noProof="1" smtClean="0">
                <a:latin typeface="Candara" panose="020E0502030303020204" pitchFamily="34" charset="0"/>
              </a:rPr>
              <a:t>izoniazid</a:t>
            </a:r>
            <a:endParaRPr lang="sr-Latn-ME" sz="2400" noProof="1">
              <a:latin typeface="Candara" panose="020E0502030303020204" pitchFamily="34" charset="0"/>
            </a:endParaRPr>
          </a:p>
          <a:p>
            <a:pPr algn="ctr"/>
            <a:r>
              <a:rPr lang="sr-Latn-ME" sz="2400" noProof="1" smtClean="0">
                <a:latin typeface="Candara" panose="020E0502030303020204" pitchFamily="34" charset="0"/>
              </a:rPr>
              <a:t>ethambutol</a:t>
            </a:r>
            <a:endParaRPr lang="sr-Latn-ME" sz="2400" noProof="1">
              <a:latin typeface="Candara" panose="020E0502030303020204" pitchFamily="34" charset="0"/>
            </a:endParaRPr>
          </a:p>
          <a:p>
            <a:pPr algn="ctr"/>
            <a:r>
              <a:rPr lang="sr-Latn-ME" sz="2400" noProof="1" smtClean="0">
                <a:latin typeface="Candara" panose="020E0502030303020204" pitchFamily="34" charset="0"/>
              </a:rPr>
              <a:t>pyrazinamide</a:t>
            </a:r>
            <a:endParaRPr lang="sr-Latn-ME" sz="2400" noProof="1">
              <a:latin typeface="Candara" panose="020E0502030303020204" pitchFamily="34" charset="0"/>
            </a:endParaRPr>
          </a:p>
          <a:p>
            <a:pPr algn="ctr"/>
            <a:r>
              <a:rPr lang="sr-Latn-ME" sz="2400" noProof="1" smtClean="0">
                <a:latin typeface="Candara" panose="020E0502030303020204" pitchFamily="34" charset="0"/>
              </a:rPr>
              <a:t>ethionamide</a:t>
            </a:r>
          </a:p>
          <a:p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5960380" y="1830549"/>
            <a:ext cx="452286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400" b="1" dirty="0" smtClean="0">
                <a:latin typeface="Candara" panose="020E0502030303020204" pitchFamily="34" charset="0"/>
              </a:rPr>
              <a:t>Pseudomonic acids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mupirocin</a:t>
            </a:r>
            <a:endParaRPr lang="en-US" sz="2400" dirty="0"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6018251" y="3018908"/>
            <a:ext cx="459190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Candara" panose="020E0502030303020204" pitchFamily="34" charset="0"/>
              </a:rPr>
              <a:t>Substances newly authorised</a:t>
            </a:r>
          </a:p>
          <a:p>
            <a:pPr algn="ctr"/>
            <a:r>
              <a:rPr lang="en-US" sz="2400" b="1" dirty="0">
                <a:latin typeface="Candara" panose="020E0502030303020204" pitchFamily="34" charset="0"/>
              </a:rPr>
              <a:t>in human medicine following</a:t>
            </a:r>
          </a:p>
          <a:p>
            <a:pPr algn="ctr"/>
            <a:r>
              <a:rPr lang="en-US" sz="2400" b="1" dirty="0">
                <a:latin typeface="Candara" panose="020E0502030303020204" pitchFamily="34" charset="0"/>
              </a:rPr>
              <a:t>publication of the AMEG</a:t>
            </a:r>
          </a:p>
          <a:p>
            <a:pPr algn="ctr"/>
            <a:r>
              <a:rPr lang="en-US" sz="2400" b="1" dirty="0" smtClean="0">
                <a:latin typeface="Candara" panose="020E0502030303020204" pitchFamily="34" charset="0"/>
              </a:rPr>
              <a:t>categorisation</a:t>
            </a:r>
            <a:endParaRPr lang="sr-Latn-ME" sz="2400" b="1" dirty="0" smtClean="0">
              <a:latin typeface="Candara" panose="020E0502030303020204" pitchFamily="34" charset="0"/>
            </a:endParaRPr>
          </a:p>
          <a:p>
            <a:pPr algn="ctr"/>
            <a:r>
              <a:rPr lang="sr-Latn-ME" sz="2400" dirty="0">
                <a:latin typeface="Candara" panose="020E0502030303020204" pitchFamily="34" charset="0"/>
              </a:rPr>
              <a:t>to be determined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3773150" y="423545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 flipH="1">
            <a:off x="-31949" y="5785800"/>
            <a:ext cx="1514724" cy="3137621"/>
          </a:xfrm>
          <a:prstGeom prst="rect">
            <a:avLst/>
          </a:prstGeom>
          <a:solidFill>
            <a:srgbClr val="EF8100"/>
          </a:solidFill>
          <a:ln>
            <a:solidFill>
              <a:srgbClr val="EF81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6600" dirty="0">
              <a:solidFill>
                <a:prstClr val="white"/>
              </a:solidFill>
              <a:latin typeface="Candara" panose="020E0502030303020204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610522" y="5786384"/>
            <a:ext cx="4082538" cy="3136454"/>
          </a:xfrm>
          <a:prstGeom prst="rect">
            <a:avLst/>
          </a:prstGeom>
          <a:solidFill>
            <a:srgbClr val="FFDCB8"/>
          </a:solidFill>
          <a:ln>
            <a:solidFill>
              <a:srgbClr val="FFDC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5832473" y="5810249"/>
            <a:ext cx="4982655" cy="3086101"/>
          </a:xfrm>
          <a:prstGeom prst="rect">
            <a:avLst/>
          </a:prstGeom>
          <a:solidFill>
            <a:srgbClr val="FFDCB8"/>
          </a:solidFill>
          <a:ln>
            <a:solidFill>
              <a:srgbClr val="FFDC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11011034" y="5809501"/>
            <a:ext cx="9472212" cy="3084920"/>
          </a:xfrm>
          <a:prstGeom prst="rect">
            <a:avLst/>
          </a:prstGeom>
          <a:solidFill>
            <a:srgbClr val="FFDCB8"/>
          </a:solidFill>
          <a:ln>
            <a:solidFill>
              <a:srgbClr val="FFDC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1610522" y="5809268"/>
            <a:ext cx="40825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Cephalosporins, </a:t>
            </a:r>
            <a:r>
              <a:rPr lang="en-US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3rd- and</a:t>
            </a:r>
          </a:p>
          <a:p>
            <a:pPr lvl="0" algn="ctr"/>
            <a:r>
              <a:rPr lang="en-US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4th-generation, with the</a:t>
            </a:r>
          </a:p>
          <a:p>
            <a:pPr lvl="0" algn="ctr"/>
            <a:r>
              <a:rPr lang="en-US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exception of combinations</a:t>
            </a:r>
          </a:p>
          <a:p>
            <a:pPr lvl="0" algn="ctr"/>
            <a:r>
              <a:rPr lang="en-US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with β-lactamase inhibitors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cefoperazone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c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efovecin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cefquinome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ceftiofur</a:t>
            </a:r>
          </a:p>
          <a:p>
            <a:pPr lvl="2"/>
            <a:endParaRPr lang="en-US" sz="2400" dirty="0">
              <a:solidFill>
                <a:prstClr val="black"/>
              </a:solidFill>
              <a:latin typeface="Candara" panose="020E0502030303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832473" y="5937130"/>
            <a:ext cx="49826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Polymyxins</a:t>
            </a: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c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olistin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polymyxin B</a:t>
            </a:r>
            <a:endParaRPr lang="en-US" sz="2400" dirty="0">
              <a:solidFill>
                <a:prstClr val="black"/>
              </a:solidFill>
              <a:latin typeface="Candara" panose="020E0502030303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1011034" y="5868990"/>
            <a:ext cx="94722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Quinolones: fluoroquinolones and other quinolones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1258504" y="6413129"/>
            <a:ext cx="34601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cinoxacin</a:t>
            </a:r>
          </a:p>
          <a:p>
            <a:pPr lvl="2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danofloxacin</a:t>
            </a:r>
          </a:p>
          <a:p>
            <a:pPr lvl="2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difloxacin</a:t>
            </a:r>
          </a:p>
          <a:p>
            <a:pPr lvl="2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enrofloxacin</a:t>
            </a:r>
          </a:p>
          <a:p>
            <a:pPr lvl="2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flumequine</a:t>
            </a:r>
          </a:p>
          <a:p>
            <a:pPr lvl="2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ibafloxacin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15651759" y="6508796"/>
            <a:ext cx="42340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marbofloxacin</a:t>
            </a:r>
          </a:p>
          <a:p>
            <a:pPr lvl="2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norfloxacin</a:t>
            </a:r>
          </a:p>
          <a:p>
            <a:pPr lvl="2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orbifloxacin</a:t>
            </a:r>
          </a:p>
          <a:p>
            <a:pPr lvl="2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oxolinic acid</a:t>
            </a:r>
          </a:p>
          <a:p>
            <a:pPr lvl="2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pradofloxacin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algn="ctr"/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-26770" y="9079786"/>
            <a:ext cx="1491513" cy="5461020"/>
          </a:xfrm>
          <a:prstGeom prst="rect">
            <a:avLst/>
          </a:prstGeom>
          <a:solidFill>
            <a:srgbClr val="FFD231"/>
          </a:solidFill>
          <a:ln>
            <a:solidFill>
              <a:srgbClr val="FFD2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1657350" y="9064658"/>
            <a:ext cx="3713935" cy="5476147"/>
          </a:xfrm>
          <a:prstGeom prst="rect">
            <a:avLst/>
          </a:prstGeom>
          <a:solidFill>
            <a:srgbClr val="FFF4CD"/>
          </a:solidFill>
          <a:ln>
            <a:solidFill>
              <a:srgbClr val="FFF4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5502640" y="9070892"/>
            <a:ext cx="5312487" cy="1660842"/>
          </a:xfrm>
          <a:prstGeom prst="rect">
            <a:avLst/>
          </a:prstGeom>
          <a:solidFill>
            <a:srgbClr val="FFF4CD"/>
          </a:solidFill>
          <a:ln>
            <a:solidFill>
              <a:srgbClr val="FFF4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5486409" y="10888100"/>
            <a:ext cx="5307777" cy="3649496"/>
          </a:xfrm>
          <a:prstGeom prst="rect">
            <a:avLst/>
          </a:prstGeom>
          <a:solidFill>
            <a:srgbClr val="FFF4CD"/>
          </a:solidFill>
          <a:ln>
            <a:solidFill>
              <a:srgbClr val="FFF4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10994265" y="9084495"/>
            <a:ext cx="4818211" cy="1647239"/>
          </a:xfrm>
          <a:prstGeom prst="rect">
            <a:avLst/>
          </a:prstGeom>
          <a:solidFill>
            <a:srgbClr val="FFF4CD"/>
          </a:solidFill>
          <a:ln>
            <a:solidFill>
              <a:srgbClr val="FFF4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10994266" y="10897987"/>
            <a:ext cx="4842752" cy="2058668"/>
          </a:xfrm>
          <a:prstGeom prst="rect">
            <a:avLst/>
          </a:prstGeom>
          <a:solidFill>
            <a:srgbClr val="FFF4CD"/>
          </a:solidFill>
          <a:ln>
            <a:solidFill>
              <a:srgbClr val="FFF4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11029117" y="13155479"/>
            <a:ext cx="4783359" cy="1398721"/>
          </a:xfrm>
          <a:prstGeom prst="rect">
            <a:avLst/>
          </a:prstGeom>
          <a:solidFill>
            <a:srgbClr val="FFF4CD"/>
          </a:solidFill>
          <a:ln>
            <a:solidFill>
              <a:srgbClr val="FFF4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16048139" y="9106905"/>
            <a:ext cx="4430611" cy="3853540"/>
          </a:xfrm>
          <a:prstGeom prst="rect">
            <a:avLst/>
          </a:prstGeom>
          <a:solidFill>
            <a:srgbClr val="FFF4CD"/>
          </a:solidFill>
          <a:ln>
            <a:solidFill>
              <a:srgbClr val="FFF4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16085664" y="13123967"/>
            <a:ext cx="4393086" cy="1434529"/>
          </a:xfrm>
          <a:prstGeom prst="rect">
            <a:avLst/>
          </a:prstGeom>
          <a:solidFill>
            <a:srgbClr val="FFF4CD"/>
          </a:solidFill>
          <a:ln>
            <a:solidFill>
              <a:srgbClr val="FFF4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-74880" y="8486471"/>
            <a:ext cx="1483745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19900" dirty="0" smtClean="0">
                <a:solidFill>
                  <a:prstClr val="white"/>
                </a:solidFill>
                <a:latin typeface="Candara" panose="020E0502030303020204" pitchFamily="34" charset="0"/>
              </a:rPr>
              <a:t>c</a:t>
            </a:r>
            <a:endParaRPr lang="en-US" sz="19900" dirty="0">
              <a:solidFill>
                <a:prstClr val="white"/>
              </a:solidFill>
              <a:latin typeface="Candara" panose="020E0502030303020204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657349" y="9045521"/>
            <a:ext cx="37139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Aminoglycosides (except</a:t>
            </a:r>
          </a:p>
          <a:p>
            <a:pPr lvl="0" algn="ctr"/>
            <a:r>
              <a:rPr lang="sr-Latn-ME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spectinomycin)</a:t>
            </a:r>
            <a:endParaRPr lang="sr-Latn-ME" sz="2400" b="1" dirty="0" smtClean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amikacin</a:t>
            </a: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apramycin</a:t>
            </a: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dihydrostreptomycin</a:t>
            </a: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framycetin</a:t>
            </a: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gentamicin</a:t>
            </a: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kanamycin</a:t>
            </a: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neomycin</a:t>
            </a: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paromomycin</a:t>
            </a: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streptomycin</a:t>
            </a: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tobramycin</a:t>
            </a:r>
          </a:p>
        </p:txBody>
      </p:sp>
      <p:sp>
        <p:nvSpPr>
          <p:cNvPr id="58" name="TextBox 57"/>
          <p:cNvSpPr txBox="1"/>
          <p:nvPr/>
        </p:nvSpPr>
        <p:spPr>
          <a:xfrm flipH="1">
            <a:off x="5523683" y="9069501"/>
            <a:ext cx="53082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Aminopenicillins, </a:t>
            </a:r>
            <a:r>
              <a:rPr lang="en-US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in</a:t>
            </a:r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 </a:t>
            </a:r>
            <a:r>
              <a:rPr lang="en-US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combination </a:t>
            </a:r>
            <a:r>
              <a:rPr lang="en-US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with </a:t>
            </a:r>
            <a:r>
              <a:rPr lang="en-US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beta</a:t>
            </a:r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 </a:t>
            </a:r>
            <a:r>
              <a:rPr lang="en-US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lactamase inhibitors</a:t>
            </a:r>
            <a:endParaRPr lang="sr-Latn-ME" sz="2400" b="1" dirty="0" smtClean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amoxicillin + clavulanic acid</a:t>
            </a:r>
          </a:p>
          <a:p>
            <a:pPr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ampicillin + sulbactam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518303" y="10899438"/>
            <a:ext cx="532356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Cephalosporins, 1st- and</a:t>
            </a:r>
          </a:p>
          <a:p>
            <a:pPr lvl="0" algn="ctr"/>
            <a:r>
              <a:rPr lang="en-US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2nd-generation, </a:t>
            </a:r>
            <a:r>
              <a:rPr lang="en-US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and</a:t>
            </a:r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 c</a:t>
            </a:r>
            <a:r>
              <a:rPr lang="en-US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ephamycins</a:t>
            </a:r>
            <a:endParaRPr lang="sr-Latn-ME" sz="2400" b="1" dirty="0" smtClean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cefacetrile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cefadroxil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cefalexin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cefalonium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c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efalotin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c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efapirin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cefazolin </a:t>
            </a:r>
          </a:p>
          <a:p>
            <a:pPr algn="ctr"/>
            <a:endParaRPr lang="en-US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11031607" y="9084495"/>
            <a:ext cx="480541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Amphenicols</a:t>
            </a: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chloramphenicol*</a:t>
            </a: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florfenicol</a:t>
            </a: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tiamphenicol</a:t>
            </a:r>
            <a:endParaRPr lang="en-US" sz="2400" dirty="0">
              <a:latin typeface="Candara" panose="020E0502030303020204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016223" y="10880511"/>
            <a:ext cx="463553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Lincosamides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clindamycin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lincomycin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pirlimycin</a:t>
            </a:r>
            <a:endParaRPr lang="en-US" sz="2400" dirty="0" smtClean="0"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11007734" y="13155479"/>
            <a:ext cx="47481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Pleuromutilins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t</a:t>
            </a:r>
            <a:r>
              <a:rPr lang="sr-Latn-ME" sz="2400" dirty="0" smtClean="0">
                <a:latin typeface="Candara" panose="020E0502030303020204" pitchFamily="34" charset="0"/>
              </a:rPr>
              <a:t>iamulin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valnemulin</a:t>
            </a:r>
            <a:endParaRPr lang="en-US" sz="2400" dirty="0">
              <a:latin typeface="Candara" panose="020E0502030303020204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6064722" y="9108256"/>
            <a:ext cx="439104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Macrolides</a:t>
            </a: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erythromycin</a:t>
            </a: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gamithromycin</a:t>
            </a: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oleandomycin</a:t>
            </a: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spiramycin</a:t>
            </a: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tildipirosin</a:t>
            </a: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tilmicosin</a:t>
            </a: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tulathromycin</a:t>
            </a: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tylosin</a:t>
            </a: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tylvalosin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16064721" y="13170907"/>
            <a:ext cx="439104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Rifamycins</a:t>
            </a:r>
            <a:r>
              <a:rPr lang="sr-Latn-ME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: rifaximin only</a:t>
            </a: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rifaximin</a:t>
            </a:r>
            <a:endParaRPr lang="en-US" sz="2400" dirty="0"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0" y="14697171"/>
            <a:ext cx="1504950" cy="7328473"/>
          </a:xfrm>
          <a:prstGeom prst="rect">
            <a:avLst/>
          </a:prstGeom>
          <a:solidFill>
            <a:srgbClr val="A6A6A6"/>
          </a:solidFill>
          <a:ln>
            <a:solidFill>
              <a:srgbClr val="A6A6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694627" y="14697171"/>
            <a:ext cx="3676658" cy="1999479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694626" y="16808544"/>
            <a:ext cx="3676659" cy="2099029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642895" y="19046313"/>
            <a:ext cx="9162382" cy="2979331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5502640" y="14705300"/>
            <a:ext cx="5284120" cy="1681347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5486409" y="16499189"/>
            <a:ext cx="5307777" cy="2427941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11029117" y="14706600"/>
            <a:ext cx="9426649" cy="4954873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11037156" y="19765600"/>
            <a:ext cx="5566055" cy="1039336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11020433" y="20953977"/>
            <a:ext cx="5561843" cy="1071668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16760146" y="19774510"/>
            <a:ext cx="3695620" cy="892210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16760144" y="20804936"/>
            <a:ext cx="3718606" cy="1220709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-9771" y="14540805"/>
            <a:ext cx="151472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16600" dirty="0">
                <a:solidFill>
                  <a:prstClr val="white"/>
                </a:solidFill>
                <a:latin typeface="Candara" panose="020E0502030303020204" pitchFamily="34" charset="0"/>
              </a:rPr>
              <a:t>D</a:t>
            </a:r>
            <a:endParaRPr lang="en-US" sz="16600" dirty="0">
              <a:solidFill>
                <a:prstClr val="white"/>
              </a:solidFill>
              <a:latin typeface="Candara" panose="020E0502030303020204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23153" y="5356224"/>
            <a:ext cx="1532267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16600" dirty="0" smtClean="0">
                <a:solidFill>
                  <a:prstClr val="white"/>
                </a:solidFill>
                <a:latin typeface="Candara" panose="020E0502030303020204" pitchFamily="34" charset="0"/>
              </a:rPr>
              <a:t>B</a:t>
            </a:r>
            <a:endParaRPr lang="en-US" sz="16600" dirty="0">
              <a:solidFill>
                <a:prstClr val="white"/>
              </a:solidFill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1635820" y="14725761"/>
            <a:ext cx="375699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Aminopenicillins, without</a:t>
            </a:r>
          </a:p>
          <a:p>
            <a:pPr lvl="0" algn="ctr"/>
            <a:r>
              <a:rPr lang="sr-Latn-ME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beta-lactamase </a:t>
            </a:r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inhibitors</a:t>
            </a: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amoxicillin</a:t>
            </a: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ampicillin</a:t>
            </a: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metampicillin</a:t>
            </a:r>
            <a:endParaRPr lang="en-US" sz="2400" dirty="0">
              <a:latin typeface="Candara" panose="020E0502030303020204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694626" y="16851556"/>
            <a:ext cx="367665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Tetracyclines</a:t>
            </a: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chlortetracycline</a:t>
            </a: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doxycycline</a:t>
            </a: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oxytetracycline</a:t>
            </a: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tetracycline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5486409" y="14838376"/>
            <a:ext cx="53554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Aminoglycosides:</a:t>
            </a:r>
          </a:p>
          <a:p>
            <a:pPr lvl="0" algn="ctr"/>
            <a:r>
              <a:rPr lang="sr-Latn-ME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spectinomycin </a:t>
            </a:r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only</a:t>
            </a: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spectinomycin</a:t>
            </a:r>
            <a:endParaRPr lang="en-US" sz="2400" dirty="0">
              <a:latin typeface="Candara" panose="020E0502030303020204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5486377" y="16499189"/>
            <a:ext cx="517648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Anti-staphylococcal penicillins</a:t>
            </a:r>
          </a:p>
          <a:p>
            <a:pPr lvl="0" algn="ctr"/>
            <a:r>
              <a:rPr lang="sr-Latn-ME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(</a:t>
            </a:r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beta-lactamase-resistant penicillins)</a:t>
            </a: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cloxacillin</a:t>
            </a: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dicloxacillin</a:t>
            </a: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nafcillin</a:t>
            </a: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oxacillin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11029117" y="14727463"/>
            <a:ext cx="94266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Sulfonamides, dihydrofolate reductase</a:t>
            </a:r>
          </a:p>
          <a:p>
            <a:pPr algn="ctr"/>
            <a:r>
              <a:rPr lang="en-US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inhibitors and combinations</a:t>
            </a:r>
            <a:endParaRPr lang="en-US" b="1" dirty="0">
              <a:latin typeface="Candara" panose="020E0502030303020204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11778487" y="15488423"/>
            <a:ext cx="353832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400" dirty="0">
                <a:latin typeface="Candara" panose="020E0502030303020204" pitchFamily="34" charset="0"/>
              </a:rPr>
              <a:t>formosulfathiazole</a:t>
            </a:r>
          </a:p>
          <a:p>
            <a:pPr algn="ctr"/>
            <a:r>
              <a:rPr lang="sr-Latn-ME" sz="2400" dirty="0">
                <a:latin typeface="Candara" panose="020E0502030303020204" pitchFamily="34" charset="0"/>
              </a:rPr>
              <a:t>phthalylsulfathiazole</a:t>
            </a:r>
          </a:p>
          <a:p>
            <a:pPr algn="ctr"/>
            <a:r>
              <a:rPr lang="sr-Latn-ME" sz="2400" dirty="0">
                <a:latin typeface="Candara" panose="020E0502030303020204" pitchFamily="34" charset="0"/>
              </a:rPr>
              <a:t>sulfacetamide</a:t>
            </a:r>
          </a:p>
          <a:p>
            <a:pPr algn="ctr"/>
            <a:r>
              <a:rPr lang="sr-Latn-ME" sz="2400" dirty="0">
                <a:latin typeface="Candara" panose="020E0502030303020204" pitchFamily="34" charset="0"/>
              </a:rPr>
              <a:t>sulfachlorpyridazine</a:t>
            </a:r>
          </a:p>
          <a:p>
            <a:pPr algn="ctr"/>
            <a:r>
              <a:rPr lang="sr-Latn-ME" sz="2400" dirty="0">
                <a:latin typeface="Candara" panose="020E0502030303020204" pitchFamily="34" charset="0"/>
              </a:rPr>
              <a:t>sulfaclozine</a:t>
            </a:r>
          </a:p>
          <a:p>
            <a:pPr algn="ctr"/>
            <a:r>
              <a:rPr lang="sr-Latn-ME" sz="2400" dirty="0">
                <a:latin typeface="Candara" panose="020E0502030303020204" pitchFamily="34" charset="0"/>
              </a:rPr>
              <a:t>sulfadiazine</a:t>
            </a:r>
          </a:p>
          <a:p>
            <a:pPr algn="ctr"/>
            <a:r>
              <a:rPr lang="sr-Latn-ME" sz="2400" dirty="0">
                <a:latin typeface="Candara" panose="020E0502030303020204" pitchFamily="34" charset="0"/>
              </a:rPr>
              <a:t>sulfadimethoxine</a:t>
            </a:r>
          </a:p>
          <a:p>
            <a:pPr algn="ctr"/>
            <a:r>
              <a:rPr lang="sr-Latn-ME" sz="2400" dirty="0">
                <a:latin typeface="Candara" panose="020E0502030303020204" pitchFamily="34" charset="0"/>
              </a:rPr>
              <a:t>sulfadimidine</a:t>
            </a:r>
          </a:p>
          <a:p>
            <a:pPr algn="ctr"/>
            <a:r>
              <a:rPr lang="sr-Latn-ME" sz="2400" dirty="0">
                <a:latin typeface="Candara" panose="020E0502030303020204" pitchFamily="34" charset="0"/>
              </a:rPr>
              <a:t>sulfadoxine</a:t>
            </a:r>
          </a:p>
          <a:p>
            <a:pPr algn="ctr"/>
            <a:r>
              <a:rPr lang="sr-Latn-ME" sz="2400" dirty="0">
                <a:latin typeface="Candara" panose="020E0502030303020204" pitchFamily="34" charset="0"/>
              </a:rPr>
              <a:t>sulfafurazole</a:t>
            </a:r>
          </a:p>
          <a:p>
            <a:pPr algn="ctr"/>
            <a:r>
              <a:rPr lang="sr-Latn-ME" sz="2400" dirty="0">
                <a:latin typeface="Candara" panose="020E0502030303020204" pitchFamily="34" charset="0"/>
              </a:rPr>
              <a:t>sulfaguanidine</a:t>
            </a:r>
            <a:endParaRPr lang="en-US" sz="2400" dirty="0">
              <a:latin typeface="Candara" panose="020E0502030303020204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6064721" y="15448643"/>
            <a:ext cx="377578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400" dirty="0">
                <a:latin typeface="Candara" panose="020E0502030303020204" pitchFamily="34" charset="0"/>
              </a:rPr>
              <a:t>sulfalene</a:t>
            </a:r>
          </a:p>
          <a:p>
            <a:pPr algn="ctr"/>
            <a:r>
              <a:rPr lang="sr-Latn-ME" sz="2400" dirty="0">
                <a:latin typeface="Candara" panose="020E0502030303020204" pitchFamily="34" charset="0"/>
              </a:rPr>
              <a:t>sulfamerazine</a:t>
            </a:r>
          </a:p>
          <a:p>
            <a:pPr algn="ctr"/>
            <a:r>
              <a:rPr lang="sr-Latn-ME" sz="2400" dirty="0">
                <a:latin typeface="Candara" panose="020E0502030303020204" pitchFamily="34" charset="0"/>
              </a:rPr>
              <a:t>sulfamethizole</a:t>
            </a:r>
          </a:p>
          <a:p>
            <a:pPr algn="ctr"/>
            <a:r>
              <a:rPr lang="sr-Latn-ME" sz="2400" dirty="0">
                <a:latin typeface="Candara" panose="020E0502030303020204" pitchFamily="34" charset="0"/>
              </a:rPr>
              <a:t>sulfamethoxazole</a:t>
            </a:r>
          </a:p>
          <a:p>
            <a:pPr algn="ctr"/>
            <a:r>
              <a:rPr lang="sr-Latn-ME" sz="2400" dirty="0">
                <a:latin typeface="Candara" panose="020E0502030303020204" pitchFamily="34" charset="0"/>
              </a:rPr>
              <a:t>sulfamethoxypyridazine</a:t>
            </a:r>
          </a:p>
          <a:p>
            <a:pPr algn="ctr"/>
            <a:r>
              <a:rPr lang="sr-Latn-ME" sz="2400" dirty="0">
                <a:latin typeface="Candara" panose="020E0502030303020204" pitchFamily="34" charset="0"/>
              </a:rPr>
              <a:t>sulfamonomethoxine</a:t>
            </a:r>
          </a:p>
          <a:p>
            <a:pPr algn="ctr"/>
            <a:r>
              <a:rPr lang="sr-Latn-ME" sz="2400" dirty="0">
                <a:latin typeface="Candara" panose="020E0502030303020204" pitchFamily="34" charset="0"/>
              </a:rPr>
              <a:t>sulfanilamide</a:t>
            </a:r>
          </a:p>
          <a:p>
            <a:pPr algn="ctr"/>
            <a:r>
              <a:rPr lang="sr-Latn-ME" sz="2400" dirty="0">
                <a:latin typeface="Candara" panose="020E0502030303020204" pitchFamily="34" charset="0"/>
              </a:rPr>
              <a:t>sulfapyridine</a:t>
            </a:r>
          </a:p>
          <a:p>
            <a:pPr algn="ctr"/>
            <a:r>
              <a:rPr lang="sr-Latn-ME" sz="2400" dirty="0">
                <a:latin typeface="Candara" panose="020E0502030303020204" pitchFamily="34" charset="0"/>
              </a:rPr>
              <a:t>sulfaquinoxaline</a:t>
            </a:r>
          </a:p>
          <a:p>
            <a:pPr algn="ctr"/>
            <a:r>
              <a:rPr lang="sr-Latn-ME" sz="2400" dirty="0">
                <a:latin typeface="Candara" panose="020E0502030303020204" pitchFamily="34" charset="0"/>
              </a:rPr>
              <a:t>sulfathiazole</a:t>
            </a:r>
          </a:p>
          <a:p>
            <a:pPr algn="ctr"/>
            <a:r>
              <a:rPr lang="sr-Latn-ME" sz="2400" dirty="0">
                <a:latin typeface="Candara" panose="020E0502030303020204" pitchFamily="34" charset="0"/>
              </a:rPr>
              <a:t>trimethoprim</a:t>
            </a:r>
            <a:endParaRPr lang="en-US" sz="2400" dirty="0">
              <a:latin typeface="Candara" panose="020E0502030303020204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1621898" y="19088436"/>
            <a:ext cx="91833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Natural, narrow-spectrum penicillins (beta</a:t>
            </a:r>
          </a:p>
          <a:p>
            <a:pPr lvl="0" algn="ctr"/>
            <a:r>
              <a:rPr lang="sr-Latn-ME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lactamase-sensitive penicillins)      </a:t>
            </a:r>
            <a:endParaRPr lang="sr-Latn-ME" sz="2400" b="1" dirty="0" smtClean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/>
            <a:r>
              <a:rPr lang="sr-Latn-ME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 </a:t>
            </a:r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        </a:t>
            </a:r>
            <a:endParaRPr lang="en-US" sz="2400" dirty="0">
              <a:latin typeface="Candara" panose="020E0502030303020204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6896594" y="20204594"/>
            <a:ext cx="36153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400" dirty="0">
                <a:latin typeface="Candara" panose="020E0502030303020204" pitchFamily="34" charset="0"/>
              </a:rPr>
              <a:t>pheneticillin</a:t>
            </a:r>
          </a:p>
          <a:p>
            <a:pPr algn="ctr"/>
            <a:r>
              <a:rPr lang="sr-Latn-ME" sz="2400" dirty="0">
                <a:latin typeface="Candara" panose="020E0502030303020204" pitchFamily="34" charset="0"/>
              </a:rPr>
              <a:t>phenoxymethylpenicillin</a:t>
            </a:r>
          </a:p>
          <a:p>
            <a:pPr algn="ctr"/>
            <a:r>
              <a:rPr lang="sr-Latn-ME" sz="2400" dirty="0">
                <a:latin typeface="Candara" panose="020E0502030303020204" pitchFamily="34" charset="0"/>
              </a:rPr>
              <a:t>procaine </a:t>
            </a:r>
            <a:r>
              <a:rPr lang="sr-Latn-ME" sz="2400" dirty="0" smtClean="0">
                <a:latin typeface="Candara" panose="020E0502030303020204" pitchFamily="34" charset="0"/>
              </a:rPr>
              <a:t>benzylpenicillin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11027306" y="19831267"/>
            <a:ext cx="55759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Cyclic polypeptides</a:t>
            </a: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bacitracin</a:t>
            </a:r>
            <a:endParaRPr lang="sr-Latn-ME" sz="2400" dirty="0">
              <a:latin typeface="Candara" panose="020E0502030303020204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11050783" y="20960809"/>
            <a:ext cx="55289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Steroid antibacterials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fusidic acid</a:t>
            </a:r>
            <a:endParaRPr lang="en-US" dirty="0"/>
          </a:p>
        </p:txBody>
      </p:sp>
      <p:sp>
        <p:nvSpPr>
          <p:cNvPr id="92" name="TextBox 91"/>
          <p:cNvSpPr txBox="1"/>
          <p:nvPr/>
        </p:nvSpPr>
        <p:spPr>
          <a:xfrm>
            <a:off x="16760145" y="19782891"/>
            <a:ext cx="36956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Nitroimidazoles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metronidazole*</a:t>
            </a:r>
            <a:endParaRPr lang="sr-Latn-ME" sz="2400" dirty="0">
              <a:latin typeface="Candara" panose="020E0502030303020204" pitchFamily="34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16770199" y="20742139"/>
            <a:ext cx="37085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Nitrofuran derivates*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furaltadone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furazolidone</a:t>
            </a:r>
          </a:p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3153" y="26777326"/>
            <a:ext cx="21272181" cy="41534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45" name="TextBox 44"/>
          <p:cNvSpPr txBox="1"/>
          <p:nvPr/>
        </p:nvSpPr>
        <p:spPr>
          <a:xfrm>
            <a:off x="1621898" y="20030648"/>
            <a:ext cx="48052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benzathine benzylpenicillin</a:t>
            </a: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benzathine phenoxymethylpenicillin</a:t>
            </a: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benzylpenicillin</a:t>
            </a: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penethamate hydriodide</a:t>
            </a:r>
            <a:endParaRPr lang="sr-Latn-RS" dirty="0"/>
          </a:p>
        </p:txBody>
      </p:sp>
      <p:sp>
        <p:nvSpPr>
          <p:cNvPr id="114" name="Rectangle 113"/>
          <p:cNvSpPr/>
          <p:nvPr/>
        </p:nvSpPr>
        <p:spPr>
          <a:xfrm>
            <a:off x="20631150" y="1877683"/>
            <a:ext cx="952500" cy="3830009"/>
          </a:xfrm>
          <a:prstGeom prst="rect">
            <a:avLst/>
          </a:prstGeom>
          <a:solidFill>
            <a:srgbClr val="ED715F"/>
          </a:solidFill>
          <a:ln>
            <a:solidFill>
              <a:srgbClr val="ED71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/>
          <p:cNvSpPr/>
          <p:nvPr/>
        </p:nvSpPr>
        <p:spPr>
          <a:xfrm>
            <a:off x="20648373" y="9079786"/>
            <a:ext cx="933450" cy="5467067"/>
          </a:xfrm>
          <a:prstGeom prst="rect">
            <a:avLst/>
          </a:prstGeom>
          <a:solidFill>
            <a:srgbClr val="FFD231"/>
          </a:solidFill>
          <a:ln>
            <a:solidFill>
              <a:srgbClr val="FFD2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/>
          <p:cNvSpPr/>
          <p:nvPr/>
        </p:nvSpPr>
        <p:spPr>
          <a:xfrm>
            <a:off x="20631150" y="5842176"/>
            <a:ext cx="952499" cy="3052245"/>
          </a:xfrm>
          <a:prstGeom prst="rect">
            <a:avLst/>
          </a:prstGeom>
          <a:solidFill>
            <a:srgbClr val="EF8100"/>
          </a:solidFill>
          <a:ln>
            <a:solidFill>
              <a:srgbClr val="EF81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/>
          <p:cNvSpPr/>
          <p:nvPr/>
        </p:nvSpPr>
        <p:spPr>
          <a:xfrm>
            <a:off x="20633636" y="14669247"/>
            <a:ext cx="948188" cy="7356397"/>
          </a:xfrm>
          <a:prstGeom prst="rect">
            <a:avLst/>
          </a:prstGeom>
          <a:solidFill>
            <a:srgbClr val="A6A6A6"/>
          </a:solidFill>
          <a:ln>
            <a:solidFill>
              <a:srgbClr val="A6A6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TextBox 122"/>
          <p:cNvSpPr txBox="1"/>
          <p:nvPr/>
        </p:nvSpPr>
        <p:spPr>
          <a:xfrm>
            <a:off x="3636" y="22172109"/>
            <a:ext cx="21613000" cy="877327"/>
          </a:xfrm>
          <a:prstGeom prst="rect">
            <a:avLst/>
          </a:prstGeom>
          <a:solidFill>
            <a:srgbClr val="F0FAF9"/>
          </a:solidFill>
          <a:ln w="12700">
            <a:noFill/>
          </a:ln>
        </p:spPr>
        <p:txBody>
          <a:bodyPr wrap="square" rtlCol="0">
            <a:spAutoFit/>
          </a:bodyPr>
          <a:lstStyle/>
          <a:p>
            <a:endParaRPr lang="sr-Latn-RS" dirty="0"/>
          </a:p>
        </p:txBody>
      </p:sp>
      <p:sp>
        <p:nvSpPr>
          <p:cNvPr id="124" name="TextBox 123"/>
          <p:cNvSpPr txBox="1"/>
          <p:nvPr/>
        </p:nvSpPr>
        <p:spPr>
          <a:xfrm>
            <a:off x="0" y="22179456"/>
            <a:ext cx="21581823" cy="830997"/>
          </a:xfrm>
          <a:prstGeom prst="rect">
            <a:avLst/>
          </a:prstGeom>
          <a:noFill/>
          <a:ln>
            <a:solidFill>
              <a:srgbClr val="CCECEA"/>
            </a:solidFill>
          </a:ln>
        </p:spPr>
        <p:txBody>
          <a:bodyPr wrap="square" rtlCol="0">
            <a:spAutoFit/>
          </a:bodyPr>
          <a:lstStyle/>
          <a:p>
            <a:r>
              <a:rPr lang="sr-Latn-ME" sz="2400" i="1" dirty="0" smtClean="0">
                <a:solidFill>
                  <a:srgbClr val="C00000"/>
                </a:solidFill>
                <a:latin typeface="Candara" panose="020E0502030303020204" pitchFamily="34" charset="0"/>
              </a:rPr>
              <a:t>    * </a:t>
            </a:r>
            <a:r>
              <a:rPr lang="en-US" sz="2400" i="1" dirty="0">
                <a:solidFill>
                  <a:srgbClr val="640000"/>
                </a:solidFill>
                <a:latin typeface="Candara" panose="020E0502030303020204" pitchFamily="34" charset="0"/>
              </a:rPr>
              <a:t>Prohibited for use in food-producing animals under Order </a:t>
            </a:r>
            <a:r>
              <a:rPr lang="sr-Latn-ME" sz="2400" i="1" dirty="0" smtClean="0">
                <a:solidFill>
                  <a:srgbClr val="640000"/>
                </a:solidFill>
                <a:latin typeface="Candara" panose="020E0502030303020204" pitchFamily="34" charset="0"/>
              </a:rPr>
              <a:t>on the</a:t>
            </a:r>
            <a:r>
              <a:rPr lang="en-US" sz="2400" i="1" dirty="0" smtClean="0">
                <a:solidFill>
                  <a:srgbClr val="640000"/>
                </a:solidFill>
                <a:latin typeface="Candara" panose="020E0502030303020204" pitchFamily="34" charset="0"/>
              </a:rPr>
              <a:t> prohibit</a:t>
            </a:r>
            <a:r>
              <a:rPr lang="sr-Latn-ME" sz="2400" i="1" dirty="0" smtClean="0">
                <a:solidFill>
                  <a:srgbClr val="640000"/>
                </a:solidFill>
                <a:latin typeface="Candara" panose="020E0502030303020204" pitchFamily="34" charset="0"/>
              </a:rPr>
              <a:t>ion of the use and</a:t>
            </a:r>
            <a:r>
              <a:rPr lang="en-US" sz="2400" i="1" dirty="0" smtClean="0">
                <a:solidFill>
                  <a:srgbClr val="640000"/>
                </a:solidFill>
                <a:latin typeface="Candara" panose="020E0502030303020204" pitchFamily="34" charset="0"/>
              </a:rPr>
              <a:t> treat</a:t>
            </a:r>
            <a:r>
              <a:rPr lang="sr-Latn-ME" sz="2400" i="1" dirty="0" smtClean="0">
                <a:solidFill>
                  <a:srgbClr val="640000"/>
                </a:solidFill>
                <a:latin typeface="Candara" panose="020E0502030303020204" pitchFamily="34" charset="0"/>
              </a:rPr>
              <a:t>ment of</a:t>
            </a:r>
            <a:r>
              <a:rPr lang="en-US" sz="2400" i="1" dirty="0" smtClean="0">
                <a:solidFill>
                  <a:srgbClr val="640000"/>
                </a:solidFill>
                <a:latin typeface="Candara" panose="020E0502030303020204" pitchFamily="34" charset="0"/>
              </a:rPr>
              <a:t> </a:t>
            </a:r>
            <a:r>
              <a:rPr lang="en-US" sz="2400" i="1" dirty="0">
                <a:solidFill>
                  <a:srgbClr val="640000"/>
                </a:solidFill>
                <a:latin typeface="Candara" panose="020E0502030303020204" pitchFamily="34" charset="0"/>
              </a:rPr>
              <a:t>animals with certain substances and veterinary medicines </a:t>
            </a:r>
            <a:r>
              <a:rPr lang="en-US" sz="2400" i="1" dirty="0" smtClean="0">
                <a:solidFill>
                  <a:srgbClr val="640000"/>
                </a:solidFill>
                <a:latin typeface="Candara" panose="020E0502030303020204" pitchFamily="34" charset="0"/>
              </a:rPr>
              <a:t>(“</a:t>
            </a:r>
            <a:r>
              <a:rPr lang="en-US" sz="2400" i="1" dirty="0">
                <a:solidFill>
                  <a:srgbClr val="640000"/>
                </a:solidFill>
                <a:latin typeface="Candara" panose="020E0502030303020204" pitchFamily="34" charset="0"/>
              </a:rPr>
              <a:t>Official Gazette of </a:t>
            </a:r>
            <a:r>
              <a:rPr lang="sr-Latn-ME" sz="2400" i="1" dirty="0" smtClean="0">
                <a:solidFill>
                  <a:srgbClr val="640000"/>
                </a:solidFill>
                <a:latin typeface="Candara" panose="020E0502030303020204" pitchFamily="34" charset="0"/>
              </a:rPr>
              <a:t>  </a:t>
            </a:r>
            <a:r>
              <a:rPr lang="en-US" sz="2400" i="1" dirty="0" smtClean="0">
                <a:solidFill>
                  <a:srgbClr val="640000"/>
                </a:solidFill>
                <a:latin typeface="Candara" panose="020E0502030303020204" pitchFamily="34" charset="0"/>
              </a:rPr>
              <a:t>Montenegro</a:t>
            </a:r>
            <a:r>
              <a:rPr lang="en-US" sz="2400" i="1" dirty="0">
                <a:solidFill>
                  <a:srgbClr val="640000"/>
                </a:solidFill>
                <a:latin typeface="Candara" panose="020E0502030303020204" pitchFamily="34" charset="0"/>
              </a:rPr>
              <a:t>” No 17/24)</a:t>
            </a:r>
            <a:endParaRPr lang="sr-Latn-RS" sz="2400" i="1" dirty="0">
              <a:solidFill>
                <a:srgbClr val="640000"/>
              </a:solidFill>
              <a:latin typeface="Candara" panose="020E0502030303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 rot="16200000">
            <a:off x="19330686" y="3330989"/>
            <a:ext cx="38300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3600" b="1" dirty="0" smtClean="0">
                <a:solidFill>
                  <a:prstClr val="white"/>
                </a:solidFill>
                <a:latin typeface="Candara" panose="020E0502030303020204" pitchFamily="34" charset="0"/>
              </a:rPr>
              <a:t>AVOID</a:t>
            </a:r>
            <a:endParaRPr lang="sr-Latn-ME" sz="3600" b="1" dirty="0">
              <a:solidFill>
                <a:prstClr val="white"/>
              </a:solidFill>
              <a:latin typeface="Candara" panose="020E0502030303020204" pitchFamily="34" charset="0"/>
            </a:endParaRPr>
          </a:p>
          <a:p>
            <a:endParaRPr lang="sr-Latn-RS" dirty="0"/>
          </a:p>
        </p:txBody>
      </p:sp>
      <p:sp>
        <p:nvSpPr>
          <p:cNvPr id="3" name="TextBox 2"/>
          <p:cNvSpPr txBox="1"/>
          <p:nvPr/>
        </p:nvSpPr>
        <p:spPr>
          <a:xfrm rot="16200000">
            <a:off x="19720111" y="6886863"/>
            <a:ext cx="30522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3600" b="1" dirty="0" smtClean="0">
                <a:solidFill>
                  <a:prstClr val="white"/>
                </a:solidFill>
                <a:latin typeface="Candara" panose="020E0502030303020204" pitchFamily="34" charset="0"/>
              </a:rPr>
              <a:t>RESTRICT</a:t>
            </a:r>
            <a:endParaRPr lang="sr-Latn-ME" sz="3600" b="1" dirty="0">
              <a:solidFill>
                <a:prstClr val="white"/>
              </a:solidFill>
              <a:latin typeface="Candara" panose="020E0502030303020204" pitchFamily="34" charset="0"/>
            </a:endParaRPr>
          </a:p>
          <a:p>
            <a:endParaRPr lang="sr-Latn-RS" dirty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17567526" y="17885780"/>
            <a:ext cx="73563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3600" b="1" dirty="0" smtClean="0">
                <a:solidFill>
                  <a:prstClr val="white"/>
                </a:solidFill>
                <a:latin typeface="Candara" panose="020E0502030303020204" pitchFamily="34" charset="0"/>
              </a:rPr>
              <a:t>PRUDENCE</a:t>
            </a:r>
            <a:endParaRPr lang="sr-Latn-ME" sz="3600" b="1" dirty="0">
              <a:solidFill>
                <a:prstClr val="white"/>
              </a:solidFill>
              <a:latin typeface="Candara" panose="020E0502030303020204" pitchFamily="34" charset="0"/>
            </a:endParaRPr>
          </a:p>
          <a:p>
            <a:endParaRPr lang="sr-Latn-RS" dirty="0"/>
          </a:p>
        </p:txBody>
      </p:sp>
      <p:sp>
        <p:nvSpPr>
          <p:cNvPr id="22" name="TextBox 21"/>
          <p:cNvSpPr txBox="1"/>
          <p:nvPr/>
        </p:nvSpPr>
        <p:spPr>
          <a:xfrm rot="16200000">
            <a:off x="18510623" y="11355328"/>
            <a:ext cx="54744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3600" b="1" dirty="0" smtClean="0">
                <a:solidFill>
                  <a:prstClr val="white"/>
                </a:solidFill>
                <a:latin typeface="Candara" panose="020E0502030303020204" pitchFamily="34" charset="0"/>
              </a:rPr>
              <a:t>CAUTION</a:t>
            </a:r>
            <a:endParaRPr lang="sr-Latn-ME" sz="3600" b="1" dirty="0">
              <a:solidFill>
                <a:prstClr val="white"/>
              </a:solidFill>
              <a:latin typeface="Candara" panose="020E0502030303020204" pitchFamily="34" charset="0"/>
            </a:endParaRPr>
          </a:p>
          <a:p>
            <a:endParaRPr lang="sr-Latn-R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</TotalTime>
  <Words>325</Words>
  <Application>Microsoft Office PowerPoint</Application>
  <PresentationFormat>Custom</PresentationFormat>
  <Paragraphs>172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Arial</vt:lpstr>
      <vt:lpstr>Candara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paragraph text</dc:title>
  <dc:creator>Svetlana Vujović</dc:creator>
  <cp:lastModifiedBy>Tatjana Babović</cp:lastModifiedBy>
  <cp:revision>80</cp:revision>
  <dcterms:created xsi:type="dcterms:W3CDTF">2006-08-16T00:00:00Z</dcterms:created>
  <dcterms:modified xsi:type="dcterms:W3CDTF">2025-11-18T09:39:02Z</dcterms:modified>
  <dc:identifier>DAG3RUwyvlI</dc:identifier>
</cp:coreProperties>
</file>