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1602700" cy="32397700"/>
  <p:notesSz cx="6858000" cy="9144000"/>
  <p:embeddedFontLst>
    <p:embeddedFont>
      <p:font typeface="Calibri" panose="020F0502020204030204" pitchFamily="34" charset="0"/>
      <p:regular r:id="rId4"/>
      <p:bold r:id="rId5"/>
      <p:italic r:id="rId6"/>
      <p:boldItalic r:id="rId7"/>
    </p:embeddedFont>
    <p:embeddedFont>
      <p:font typeface="Candara" panose="020E0502030303020204" pitchFamily="34" charset="0"/>
      <p:regular r:id="rId8"/>
      <p:bold r:id="rId9"/>
      <p:italic r:id="rId10"/>
      <p:boldItalic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evena Novaković" initials="NN" lastIdx="0" clrIdx="0">
    <p:extLst>
      <p:ext uri="{19B8F6BF-5375-455C-9EA6-DF929625EA0E}">
        <p15:presenceInfo xmlns:p15="http://schemas.microsoft.com/office/powerpoint/2012/main" userId="S-1-5-21-422276442-2888069736-3006775589-2420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EA"/>
    <a:srgbClr val="2CB1A9"/>
    <a:srgbClr val="E6E6E6"/>
    <a:srgbClr val="CCFFFF"/>
    <a:srgbClr val="C86664"/>
    <a:srgbClr val="D89290"/>
    <a:srgbClr val="DFDFDF"/>
    <a:srgbClr val="A6A6A6"/>
    <a:srgbClr val="FFF4CD"/>
    <a:srgbClr val="FFD2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67" autoAdjust="0"/>
  </p:normalViewPr>
  <p:slideViewPr>
    <p:cSldViewPr>
      <p:cViewPr>
        <p:scale>
          <a:sx n="50" d="100"/>
          <a:sy n="50" d="100"/>
        </p:scale>
        <p:origin x="1392" y="-26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5" Type="http://schemas.openxmlformats.org/officeDocument/2006/relationships/theme" Target="theme/theme1.xml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65B3B9-A6F7-48A9-BF8D-715B72973EC3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00300" y="1143000"/>
            <a:ext cx="2057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3CF8AF-C0D8-4C75-A80C-96B2C432A9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099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3CF8AF-C0D8-4C75-A80C-96B2C432A95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875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4199" y="-33950"/>
            <a:ext cx="21630835" cy="1752600"/>
          </a:xfrm>
          <a:prstGeom prst="rect">
            <a:avLst/>
          </a:prstGeom>
          <a:solidFill>
            <a:srgbClr val="2CB1A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-45027" y="16998"/>
            <a:ext cx="216027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-323850" y="16997"/>
            <a:ext cx="2177367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6000" b="1" dirty="0" smtClean="0">
                <a:solidFill>
                  <a:schemeClr val="bg1"/>
                </a:solidFill>
              </a:rPr>
              <a:t>Kategorizacija grupa antibiotika </a:t>
            </a:r>
            <a:r>
              <a:rPr lang="pl-PL" sz="6000" b="1" dirty="0">
                <a:solidFill>
                  <a:schemeClr val="bg1"/>
                </a:solidFill>
              </a:rPr>
              <a:t>za </a:t>
            </a:r>
            <a:r>
              <a:rPr lang="pl-PL" sz="6000" b="1" dirty="0" smtClean="0">
                <a:solidFill>
                  <a:schemeClr val="bg1"/>
                </a:solidFill>
              </a:rPr>
              <a:t>veterinarsku upotrebu</a:t>
            </a:r>
          </a:p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(</a:t>
            </a:r>
            <a:r>
              <a:rPr lang="sr-Latn-ME" sz="4000" dirty="0" smtClean="0">
                <a:solidFill>
                  <a:schemeClr val="bg1"/>
                </a:solidFill>
              </a:rPr>
              <a:t>usaglašena sa listom antimikrobnih ljekova rezervisanih za liječenje određenih infekcija kod ljudi)*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-14199" y="1802024"/>
            <a:ext cx="1502116" cy="3827411"/>
          </a:xfrm>
          <a:prstGeom prst="rect">
            <a:avLst/>
          </a:prstGeom>
          <a:solidFill>
            <a:srgbClr val="ED715F"/>
          </a:solidFill>
          <a:ln>
            <a:solidFill>
              <a:srgbClr val="ED71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7328" y="1400188"/>
            <a:ext cx="1477655" cy="2705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16600" dirty="0" smtClean="0">
                <a:solidFill>
                  <a:schemeClr val="bg1"/>
                </a:solidFill>
                <a:latin typeface="Candara" panose="020E0502030303020204" pitchFamily="34" charset="0"/>
              </a:rPr>
              <a:t>A</a:t>
            </a:r>
            <a:endParaRPr lang="en-US" sz="16600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635820" y="1831567"/>
            <a:ext cx="4061348" cy="1340583"/>
          </a:xfrm>
          <a:prstGeom prst="rect">
            <a:avLst/>
          </a:prstGeom>
          <a:solidFill>
            <a:srgbClr val="FBDFD6"/>
          </a:solidFill>
          <a:ln>
            <a:solidFill>
              <a:srgbClr val="FBDFD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600709" y="1901693"/>
            <a:ext cx="4125856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r-Latn-ME" sz="2400" b="1" noProof="1" smtClean="0">
                <a:latin typeface="Candara" panose="020E0502030303020204" pitchFamily="34" charset="0"/>
              </a:rPr>
              <a:t>Aminopenicilini</a:t>
            </a:r>
          </a:p>
          <a:p>
            <a:pPr algn="ctr"/>
            <a:r>
              <a:rPr lang="sr-Latn-ME" sz="2400" noProof="1">
                <a:latin typeface="Candara" panose="020E0502030303020204" pitchFamily="34" charset="0"/>
              </a:rPr>
              <a:t>m</a:t>
            </a:r>
            <a:r>
              <a:rPr lang="sr-Latn-ME" sz="2400" noProof="1" smtClean="0">
                <a:latin typeface="Candara" panose="020E0502030303020204" pitchFamily="34" charset="0"/>
              </a:rPr>
              <a:t>ecilinam</a:t>
            </a:r>
            <a:endParaRPr lang="sr-Latn-ME" sz="2400" noProof="1">
              <a:latin typeface="Candara" panose="020E0502030303020204" pitchFamily="34" charset="0"/>
            </a:endParaRPr>
          </a:p>
          <a:p>
            <a:pPr algn="ctr"/>
            <a:r>
              <a:rPr lang="sr-Latn-ME" sz="2400" noProof="1" smtClean="0">
                <a:latin typeface="Candara" panose="020E0502030303020204" pitchFamily="34" charset="0"/>
              </a:rPr>
              <a:t>pivmecilinam</a:t>
            </a:r>
            <a:endParaRPr lang="sr-Latn-ME" sz="2400" noProof="1">
              <a:latin typeface="Candara" panose="020E0502030303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637155" y="3267874"/>
            <a:ext cx="4057240" cy="1255564"/>
          </a:xfrm>
          <a:prstGeom prst="rect">
            <a:avLst/>
          </a:prstGeom>
          <a:solidFill>
            <a:srgbClr val="FBDFD6"/>
          </a:solidFill>
          <a:ln>
            <a:solidFill>
              <a:srgbClr val="FBDFD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Ketolidi</a:t>
            </a:r>
            <a:endParaRPr lang="sr-Latn-ME" sz="2400" b="1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>
                <a:solidFill>
                  <a:prstClr val="black"/>
                </a:solidFill>
                <a:latin typeface="Candara" panose="020E0502030303020204" pitchFamily="34" charset="0"/>
              </a:rPr>
              <a:t>telitromicin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635820" y="4653576"/>
            <a:ext cx="4050750" cy="1010125"/>
          </a:xfrm>
          <a:prstGeom prst="rect">
            <a:avLst/>
          </a:prstGeom>
          <a:solidFill>
            <a:srgbClr val="FBDFD6"/>
          </a:solidFill>
          <a:ln>
            <a:solidFill>
              <a:srgbClr val="FBDFD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1597241" y="4621220"/>
            <a:ext cx="41168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Rifamicini (osim rifaksimina)</a:t>
            </a:r>
            <a:endParaRPr lang="sr-Latn-ME" sz="2400" b="1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rifampicin</a:t>
            </a:r>
            <a:endParaRPr lang="en-US" sz="2400" dirty="0">
              <a:solidFill>
                <a:prstClr val="black"/>
              </a:solidFill>
              <a:latin typeface="Candara" panose="020E0502030303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853471" y="1832364"/>
            <a:ext cx="4940748" cy="1060082"/>
          </a:xfrm>
          <a:prstGeom prst="rect">
            <a:avLst/>
          </a:prstGeom>
          <a:solidFill>
            <a:srgbClr val="FBDFD6"/>
          </a:solidFill>
          <a:ln>
            <a:solidFill>
              <a:srgbClr val="FBDFD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853471" y="3006862"/>
            <a:ext cx="4961657" cy="1165530"/>
          </a:xfrm>
          <a:prstGeom prst="rect">
            <a:avLst/>
          </a:prstGeom>
          <a:solidFill>
            <a:srgbClr val="FBDFD6"/>
          </a:solidFill>
          <a:ln>
            <a:solidFill>
              <a:srgbClr val="FBDFD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5832473" y="4294610"/>
            <a:ext cx="4961745" cy="1381602"/>
          </a:xfrm>
          <a:prstGeom prst="rect">
            <a:avLst/>
          </a:prstGeom>
          <a:solidFill>
            <a:srgbClr val="FBDFD6"/>
          </a:solidFill>
          <a:ln>
            <a:solidFill>
              <a:srgbClr val="FBDFD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999783" y="1844099"/>
            <a:ext cx="4837235" cy="3848650"/>
          </a:xfrm>
          <a:prstGeom prst="rect">
            <a:avLst/>
          </a:prstGeom>
          <a:solidFill>
            <a:srgbClr val="FBDFD6"/>
          </a:solidFill>
          <a:ln>
            <a:solidFill>
              <a:srgbClr val="FBDFD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5976430" y="1836315"/>
            <a:ext cx="4506817" cy="1002745"/>
          </a:xfrm>
          <a:prstGeom prst="rect">
            <a:avLst/>
          </a:prstGeom>
          <a:solidFill>
            <a:srgbClr val="FBDFD6"/>
          </a:solidFill>
          <a:ln>
            <a:solidFill>
              <a:srgbClr val="FBDFD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5976430" y="3019286"/>
            <a:ext cx="4506817" cy="2673463"/>
          </a:xfrm>
          <a:prstGeom prst="rect">
            <a:avLst/>
          </a:prstGeom>
          <a:solidFill>
            <a:srgbClr val="FBDFD6"/>
          </a:solidFill>
          <a:ln>
            <a:solidFill>
              <a:srgbClr val="FBDFD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5757745" y="1877616"/>
            <a:ext cx="503647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2400" b="1" dirty="0" smtClean="0">
                <a:latin typeface="Candara" panose="020E0502030303020204" pitchFamily="34" charset="0"/>
              </a:rPr>
              <a:t>Riminofenazini</a:t>
            </a:r>
            <a:endParaRPr lang="sr-Latn-ME" sz="2400" b="1" dirty="0">
              <a:latin typeface="Candara" panose="020E0502030303020204" pitchFamily="34" charset="0"/>
            </a:endParaRPr>
          </a:p>
          <a:p>
            <a:pPr algn="ctr"/>
            <a:r>
              <a:rPr lang="sr-Latn-ME" sz="2400" dirty="0" smtClean="0">
                <a:latin typeface="Candara" panose="020E0502030303020204" pitchFamily="34" charset="0"/>
              </a:rPr>
              <a:t>klofazimin</a:t>
            </a:r>
            <a:endParaRPr lang="en-US" sz="2400" dirty="0" smtClean="0">
              <a:latin typeface="Candara" panose="020E0502030303020204" pitchFamily="34" charset="0"/>
            </a:endParaRPr>
          </a:p>
          <a:p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 rot="10800000" flipV="1">
            <a:off x="5853471" y="3032242"/>
            <a:ext cx="498265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2400" b="1" dirty="0" smtClean="0">
                <a:latin typeface="Candara" panose="020E0502030303020204" pitchFamily="34" charset="0"/>
              </a:rPr>
              <a:t>Sulfoni</a:t>
            </a:r>
            <a:endParaRPr lang="sr-Latn-ME" sz="2400" b="1" dirty="0">
              <a:latin typeface="Candara" panose="020E0502030303020204" pitchFamily="34" charset="0"/>
            </a:endParaRPr>
          </a:p>
          <a:p>
            <a:pPr algn="ctr"/>
            <a:r>
              <a:rPr lang="sr-Latn-ME" sz="2400" dirty="0" smtClean="0">
                <a:latin typeface="Candara" panose="020E0502030303020204" pitchFamily="34" charset="0"/>
              </a:rPr>
              <a:t>dapson</a:t>
            </a:r>
            <a:endParaRPr lang="en-US" sz="2400" dirty="0">
              <a:latin typeface="Candara" panose="020E0502030303020204" pitchFamily="34" charset="0"/>
            </a:endParaRPr>
          </a:p>
          <a:p>
            <a:pPr algn="ctr"/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5853471" y="4261111"/>
            <a:ext cx="496165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2400" b="1" dirty="0" smtClean="0">
                <a:latin typeface="Candara" panose="020E0502030303020204" pitchFamily="34" charset="0"/>
              </a:rPr>
              <a:t>Streptogramini</a:t>
            </a:r>
            <a:endParaRPr lang="sr-Latn-ME" sz="2400" b="1" dirty="0">
              <a:latin typeface="Candara" panose="020E0502030303020204" pitchFamily="34" charset="0"/>
            </a:endParaRPr>
          </a:p>
          <a:p>
            <a:pPr algn="ctr"/>
            <a:r>
              <a:rPr lang="sr-Latn-ME" sz="2400" dirty="0">
                <a:latin typeface="Candara" panose="020E0502030303020204" pitchFamily="34" charset="0"/>
              </a:rPr>
              <a:t>p</a:t>
            </a:r>
            <a:r>
              <a:rPr lang="sr-Latn-ME" sz="2400" dirty="0" smtClean="0">
                <a:latin typeface="Candara" panose="020E0502030303020204" pitchFamily="34" charset="0"/>
              </a:rPr>
              <a:t>ristinamicin</a:t>
            </a:r>
            <a:endParaRPr lang="sr-Latn-ME" sz="2400" dirty="0">
              <a:latin typeface="Candara" panose="020E0502030303020204" pitchFamily="34" charset="0"/>
            </a:endParaRPr>
          </a:p>
          <a:p>
            <a:pPr algn="ctr"/>
            <a:r>
              <a:rPr lang="sr-Latn-ME" sz="2400" dirty="0" smtClean="0">
                <a:latin typeface="Candara" panose="020E0502030303020204" pitchFamily="34" charset="0"/>
              </a:rPr>
              <a:t>virginiamicin</a:t>
            </a:r>
            <a:endParaRPr lang="en-US" sz="2400" dirty="0">
              <a:latin typeface="Candara" panose="020E0502030303020204" pitchFamily="34" charset="0"/>
            </a:endParaRPr>
          </a:p>
          <a:p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11016222" y="1804168"/>
            <a:ext cx="4796255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2400" b="1" dirty="0" smtClean="0">
                <a:latin typeface="Candara" panose="020E0502030303020204" pitchFamily="34" charset="0"/>
              </a:rPr>
              <a:t>Ljekovi koji se koriste isključivo za </a:t>
            </a:r>
            <a:r>
              <a:rPr lang="sr-Latn-ME" sz="2400" b="1" noProof="1" smtClean="0">
                <a:latin typeface="Candara" panose="020E0502030303020204" pitchFamily="34" charset="0"/>
              </a:rPr>
              <a:t>liječenje tuberkuloze ili drugih mikobakterijskih bolesti</a:t>
            </a:r>
            <a:endParaRPr lang="sr-Latn-ME" sz="2400" noProof="1">
              <a:latin typeface="Candara" panose="020E0502030303020204" pitchFamily="34" charset="0"/>
            </a:endParaRPr>
          </a:p>
          <a:p>
            <a:pPr algn="ctr"/>
            <a:r>
              <a:rPr lang="sr-Latn-ME" sz="2400" noProof="1">
                <a:latin typeface="Candara" panose="020E0502030303020204" pitchFamily="34" charset="0"/>
              </a:rPr>
              <a:t>i</a:t>
            </a:r>
            <a:r>
              <a:rPr lang="sr-Latn-ME" sz="2400" noProof="1" smtClean="0">
                <a:latin typeface="Candara" panose="020E0502030303020204" pitchFamily="34" charset="0"/>
              </a:rPr>
              <a:t>zoniazid</a:t>
            </a:r>
            <a:endParaRPr lang="sr-Latn-ME" sz="2400" noProof="1">
              <a:latin typeface="Candara" panose="020E0502030303020204" pitchFamily="34" charset="0"/>
            </a:endParaRPr>
          </a:p>
          <a:p>
            <a:pPr algn="ctr"/>
            <a:r>
              <a:rPr lang="sr-Latn-ME" sz="2400" noProof="1">
                <a:latin typeface="Candara" panose="020E0502030303020204" pitchFamily="34" charset="0"/>
              </a:rPr>
              <a:t>e</a:t>
            </a:r>
            <a:r>
              <a:rPr lang="sr-Latn-ME" sz="2400" noProof="1" smtClean="0">
                <a:latin typeface="Candara" panose="020E0502030303020204" pitchFamily="34" charset="0"/>
              </a:rPr>
              <a:t>tambutol</a:t>
            </a:r>
            <a:endParaRPr lang="sr-Latn-ME" sz="2400" noProof="1">
              <a:latin typeface="Candara" panose="020E0502030303020204" pitchFamily="34" charset="0"/>
            </a:endParaRPr>
          </a:p>
          <a:p>
            <a:pPr algn="ctr"/>
            <a:r>
              <a:rPr lang="sr-Latn-ME" sz="2400" noProof="1">
                <a:latin typeface="Candara" panose="020E0502030303020204" pitchFamily="34" charset="0"/>
              </a:rPr>
              <a:t>p</a:t>
            </a:r>
            <a:r>
              <a:rPr lang="sr-Latn-ME" sz="2400" noProof="1" smtClean="0">
                <a:latin typeface="Candara" panose="020E0502030303020204" pitchFamily="34" charset="0"/>
              </a:rPr>
              <a:t>irazinamid</a:t>
            </a:r>
            <a:endParaRPr lang="sr-Latn-ME" sz="2400" noProof="1">
              <a:latin typeface="Candara" panose="020E0502030303020204" pitchFamily="34" charset="0"/>
            </a:endParaRPr>
          </a:p>
          <a:p>
            <a:pPr algn="ctr"/>
            <a:r>
              <a:rPr lang="sr-Latn-ME" sz="2400" noProof="1" smtClean="0">
                <a:latin typeface="Candara" panose="020E0502030303020204" pitchFamily="34" charset="0"/>
              </a:rPr>
              <a:t>etionamid</a:t>
            </a:r>
          </a:p>
          <a:p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15960380" y="1830549"/>
            <a:ext cx="452286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2400" b="1" dirty="0" smtClean="0">
                <a:latin typeface="Candara" panose="020E0502030303020204" pitchFamily="34" charset="0"/>
              </a:rPr>
              <a:t>Pseudomonske kiseline</a:t>
            </a:r>
          </a:p>
          <a:p>
            <a:pPr algn="ctr"/>
            <a:r>
              <a:rPr lang="sr-Latn-ME" sz="2400" dirty="0" smtClean="0">
                <a:latin typeface="Candara" panose="020E0502030303020204" pitchFamily="34" charset="0"/>
              </a:rPr>
              <a:t>mupirocin</a:t>
            </a:r>
            <a:endParaRPr lang="en-US" sz="2400" dirty="0">
              <a:latin typeface="Candara" panose="020E0502030303020204" pitchFamily="34" charset="0"/>
            </a:endParaRPr>
          </a:p>
          <a:p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16018251" y="3018908"/>
            <a:ext cx="459190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2400" b="1" dirty="0" smtClean="0">
                <a:latin typeface="Candara" panose="020E0502030303020204" pitchFamily="34" charset="0"/>
              </a:rPr>
              <a:t>Supstance koje su novoodobrene u humanoj medicini nakon objave AMEG kategorizacije</a:t>
            </a:r>
            <a:endParaRPr lang="sr-Latn-ME" sz="2400" dirty="0">
              <a:latin typeface="Candara" panose="020E0502030303020204" pitchFamily="34" charset="0"/>
            </a:endParaRPr>
          </a:p>
          <a:p>
            <a:pPr algn="ctr"/>
            <a:r>
              <a:rPr lang="sr-Latn-ME" sz="2400" dirty="0" smtClean="0">
                <a:latin typeface="Candara" panose="020E0502030303020204" pitchFamily="34" charset="0"/>
              </a:rPr>
              <a:t>potrebno je utvrditi</a:t>
            </a:r>
            <a:endParaRPr lang="en-US" sz="2400" dirty="0">
              <a:latin typeface="Candara" panose="020E0502030303020204" pitchFamily="34" charset="0"/>
            </a:endParaRPr>
          </a:p>
          <a:p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3773150" y="4235450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 flipH="1">
            <a:off x="-31949" y="5785800"/>
            <a:ext cx="1514724" cy="3137621"/>
          </a:xfrm>
          <a:prstGeom prst="rect">
            <a:avLst/>
          </a:prstGeom>
          <a:solidFill>
            <a:srgbClr val="EF8100"/>
          </a:solidFill>
          <a:ln>
            <a:solidFill>
              <a:srgbClr val="EF81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6600" dirty="0">
              <a:solidFill>
                <a:prstClr val="white"/>
              </a:solidFill>
              <a:latin typeface="Candara" panose="020E0502030303020204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610522" y="5786384"/>
            <a:ext cx="4082538" cy="3136454"/>
          </a:xfrm>
          <a:prstGeom prst="rect">
            <a:avLst/>
          </a:prstGeom>
          <a:solidFill>
            <a:srgbClr val="FFDCB8"/>
          </a:solidFill>
          <a:ln>
            <a:solidFill>
              <a:srgbClr val="FFDC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5832473" y="5810249"/>
            <a:ext cx="4982655" cy="3086101"/>
          </a:xfrm>
          <a:prstGeom prst="rect">
            <a:avLst/>
          </a:prstGeom>
          <a:solidFill>
            <a:srgbClr val="FFDCB8"/>
          </a:solidFill>
          <a:ln>
            <a:solidFill>
              <a:srgbClr val="FFDC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11011034" y="5809501"/>
            <a:ext cx="9472212" cy="3084920"/>
          </a:xfrm>
          <a:prstGeom prst="rect">
            <a:avLst/>
          </a:prstGeom>
          <a:solidFill>
            <a:srgbClr val="FFDCB8"/>
          </a:solidFill>
          <a:ln>
            <a:solidFill>
              <a:srgbClr val="FFDC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1610522" y="5809268"/>
            <a:ext cx="408253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Cefalosporini 3. i 4. generacije, osim kombinacija s inhibitorima </a:t>
            </a:r>
            <a:r>
              <a:rPr lang="el-GR" sz="2400" dirty="0"/>
              <a:t>β</a:t>
            </a:r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 – laktamaze</a:t>
            </a:r>
            <a:endParaRPr lang="sr-Latn-ME" sz="2400" b="1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>
                <a:solidFill>
                  <a:prstClr val="black"/>
                </a:solidFill>
                <a:latin typeface="Candara" panose="020E0502030303020204" pitchFamily="34" charset="0"/>
              </a:rPr>
              <a:t>c</a:t>
            </a:r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efoperazon</a:t>
            </a:r>
            <a:endParaRPr lang="sr-Latn-ME" sz="2400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>
                <a:solidFill>
                  <a:prstClr val="black"/>
                </a:solidFill>
                <a:latin typeface="Candara" panose="020E0502030303020204" pitchFamily="34" charset="0"/>
              </a:rPr>
              <a:t>c</a:t>
            </a:r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efovecin</a:t>
            </a:r>
            <a:endParaRPr lang="sr-Latn-ME" sz="2400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>
                <a:solidFill>
                  <a:prstClr val="black"/>
                </a:solidFill>
                <a:latin typeface="Candara" panose="020E0502030303020204" pitchFamily="34" charset="0"/>
              </a:rPr>
              <a:t>c</a:t>
            </a:r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efkvinom</a:t>
            </a:r>
            <a:endParaRPr lang="sr-Latn-ME" sz="2400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ceftiofur</a:t>
            </a:r>
          </a:p>
          <a:p>
            <a:pPr lvl="2"/>
            <a:endParaRPr lang="en-US" sz="2400" dirty="0">
              <a:solidFill>
                <a:prstClr val="black"/>
              </a:solidFill>
              <a:latin typeface="Candara" panose="020E0502030303020204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832473" y="5937130"/>
            <a:ext cx="49826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Polimiksini</a:t>
            </a:r>
          </a:p>
          <a:p>
            <a:pPr lvl="0" algn="ctr"/>
            <a:r>
              <a:rPr lang="sr-Latn-ME" sz="2400" dirty="0">
                <a:solidFill>
                  <a:prstClr val="black"/>
                </a:solidFill>
                <a:latin typeface="Candara" panose="020E0502030303020204" pitchFamily="34" charset="0"/>
              </a:rPr>
              <a:t>k</a:t>
            </a:r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olistin</a:t>
            </a:r>
            <a:endParaRPr lang="sr-Latn-ME" sz="2400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polimiksin B</a:t>
            </a:r>
            <a:endParaRPr lang="en-US" sz="2400" dirty="0">
              <a:solidFill>
                <a:prstClr val="black"/>
              </a:solidFill>
              <a:latin typeface="Candara" panose="020E0502030303020204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1011034" y="5868990"/>
            <a:ext cx="94722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Hinoloni: fluorohinoloni i drugi hinoloni</a:t>
            </a:r>
            <a:endParaRPr lang="sr-Latn-ME" sz="2400" b="1" dirty="0">
              <a:solidFill>
                <a:prstClr val="black"/>
              </a:solidFill>
              <a:latin typeface="Candara" panose="020E0502030303020204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1258504" y="6413129"/>
            <a:ext cx="346015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2" algn="ctr"/>
            <a:r>
              <a:rPr lang="sr-Latn-ME" sz="2400" dirty="0">
                <a:solidFill>
                  <a:prstClr val="black"/>
                </a:solidFill>
                <a:latin typeface="Candara" panose="020E0502030303020204" pitchFamily="34" charset="0"/>
              </a:rPr>
              <a:t>c</a:t>
            </a:r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inoksacin</a:t>
            </a:r>
          </a:p>
          <a:p>
            <a:pPr lvl="2" algn="ctr"/>
            <a:r>
              <a:rPr lang="sr-Latn-ME" sz="2400" dirty="0">
                <a:solidFill>
                  <a:prstClr val="black"/>
                </a:solidFill>
                <a:latin typeface="Candara" panose="020E0502030303020204" pitchFamily="34" charset="0"/>
              </a:rPr>
              <a:t>d</a:t>
            </a:r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anofloksacin</a:t>
            </a:r>
          </a:p>
          <a:p>
            <a:pPr lvl="2" algn="ctr"/>
            <a:r>
              <a:rPr lang="sr-Latn-ME" sz="2400" dirty="0">
                <a:solidFill>
                  <a:prstClr val="black"/>
                </a:solidFill>
                <a:latin typeface="Candara" panose="020E0502030303020204" pitchFamily="34" charset="0"/>
              </a:rPr>
              <a:t>d</a:t>
            </a:r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ifloksacin</a:t>
            </a:r>
          </a:p>
          <a:p>
            <a:pPr lvl="2" algn="ctr"/>
            <a:r>
              <a:rPr lang="sr-Latn-ME" sz="2400" dirty="0">
                <a:solidFill>
                  <a:prstClr val="black"/>
                </a:solidFill>
                <a:latin typeface="Candara" panose="020E0502030303020204" pitchFamily="34" charset="0"/>
              </a:rPr>
              <a:t>e</a:t>
            </a:r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nrofloksacin</a:t>
            </a:r>
          </a:p>
          <a:p>
            <a:pPr lvl="2" algn="ctr"/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flumekvin</a:t>
            </a:r>
          </a:p>
          <a:p>
            <a:pPr lvl="2" algn="ctr"/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ibafloksacin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15651759" y="6508796"/>
            <a:ext cx="42340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2" algn="ctr"/>
            <a:r>
              <a:rPr lang="sr-Latn-ME" sz="2400" dirty="0">
                <a:solidFill>
                  <a:prstClr val="black"/>
                </a:solidFill>
                <a:latin typeface="Candara" panose="020E0502030303020204" pitchFamily="34" charset="0"/>
              </a:rPr>
              <a:t>m</a:t>
            </a:r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arbofloksacin</a:t>
            </a:r>
          </a:p>
          <a:p>
            <a:pPr lvl="2" algn="ctr"/>
            <a:r>
              <a:rPr lang="sr-Latn-ME" sz="2400" dirty="0">
                <a:solidFill>
                  <a:prstClr val="black"/>
                </a:solidFill>
                <a:latin typeface="Candara" panose="020E0502030303020204" pitchFamily="34" charset="0"/>
              </a:rPr>
              <a:t>n</a:t>
            </a:r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orfloksacin</a:t>
            </a:r>
          </a:p>
          <a:p>
            <a:pPr lvl="2" algn="ctr"/>
            <a:r>
              <a:rPr lang="sr-Latn-ME" sz="2400" dirty="0">
                <a:solidFill>
                  <a:prstClr val="black"/>
                </a:solidFill>
                <a:latin typeface="Candara" panose="020E0502030303020204" pitchFamily="34" charset="0"/>
              </a:rPr>
              <a:t>o</a:t>
            </a:r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rbifloksacin</a:t>
            </a:r>
          </a:p>
          <a:p>
            <a:pPr lvl="2" algn="ctr"/>
            <a:r>
              <a:rPr lang="sr-Latn-ME" sz="2400" dirty="0">
                <a:solidFill>
                  <a:prstClr val="black"/>
                </a:solidFill>
                <a:latin typeface="Candara" panose="020E0502030303020204" pitchFamily="34" charset="0"/>
              </a:rPr>
              <a:t>o</a:t>
            </a:r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ksolinska kiselina</a:t>
            </a:r>
          </a:p>
          <a:p>
            <a:pPr lvl="2" algn="ctr"/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pradofloksacin</a:t>
            </a:r>
            <a:endParaRPr lang="sr-Latn-ME" sz="2400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algn="ctr"/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 flipH="1">
            <a:off x="17926843" y="7009143"/>
            <a:ext cx="35880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sr-Latn-ME" sz="3600" b="1" dirty="0">
              <a:solidFill>
                <a:prstClr val="white"/>
              </a:solidFill>
              <a:latin typeface="Candara" panose="020E0502030303020204" pitchFamily="34" charset="0"/>
            </a:endParaRPr>
          </a:p>
          <a:p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-26770" y="9079786"/>
            <a:ext cx="1491513" cy="5461020"/>
          </a:xfrm>
          <a:prstGeom prst="rect">
            <a:avLst/>
          </a:prstGeom>
          <a:solidFill>
            <a:srgbClr val="FFD231"/>
          </a:solidFill>
          <a:ln>
            <a:solidFill>
              <a:srgbClr val="FFD2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1657350" y="9064658"/>
            <a:ext cx="3713935" cy="5476147"/>
          </a:xfrm>
          <a:prstGeom prst="rect">
            <a:avLst/>
          </a:prstGeom>
          <a:solidFill>
            <a:srgbClr val="FFF4CD"/>
          </a:solidFill>
          <a:ln>
            <a:solidFill>
              <a:srgbClr val="FFF4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5502640" y="9070892"/>
            <a:ext cx="5312487" cy="1660842"/>
          </a:xfrm>
          <a:prstGeom prst="rect">
            <a:avLst/>
          </a:prstGeom>
          <a:solidFill>
            <a:srgbClr val="FFF4CD"/>
          </a:solidFill>
          <a:ln>
            <a:solidFill>
              <a:srgbClr val="FFF4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5486409" y="10888100"/>
            <a:ext cx="5307777" cy="3649496"/>
          </a:xfrm>
          <a:prstGeom prst="rect">
            <a:avLst/>
          </a:prstGeom>
          <a:solidFill>
            <a:srgbClr val="FFF4CD"/>
          </a:solidFill>
          <a:ln>
            <a:solidFill>
              <a:srgbClr val="FFF4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10994265" y="9084495"/>
            <a:ext cx="4818211" cy="1647239"/>
          </a:xfrm>
          <a:prstGeom prst="rect">
            <a:avLst/>
          </a:prstGeom>
          <a:solidFill>
            <a:srgbClr val="FFF4CD"/>
          </a:solidFill>
          <a:ln>
            <a:solidFill>
              <a:srgbClr val="FFF4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10994266" y="10897987"/>
            <a:ext cx="4842752" cy="2058668"/>
          </a:xfrm>
          <a:prstGeom prst="rect">
            <a:avLst/>
          </a:prstGeom>
          <a:solidFill>
            <a:srgbClr val="FFF4CD"/>
          </a:solidFill>
          <a:ln>
            <a:solidFill>
              <a:srgbClr val="FFF4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11029117" y="13155479"/>
            <a:ext cx="4783359" cy="1398721"/>
          </a:xfrm>
          <a:prstGeom prst="rect">
            <a:avLst/>
          </a:prstGeom>
          <a:solidFill>
            <a:srgbClr val="FFF4CD"/>
          </a:solidFill>
          <a:ln>
            <a:solidFill>
              <a:srgbClr val="FFF4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/>
          <p:cNvSpPr/>
          <p:nvPr/>
        </p:nvSpPr>
        <p:spPr>
          <a:xfrm>
            <a:off x="16048139" y="9106905"/>
            <a:ext cx="4430611" cy="3853540"/>
          </a:xfrm>
          <a:prstGeom prst="rect">
            <a:avLst/>
          </a:prstGeom>
          <a:solidFill>
            <a:srgbClr val="FFF4CD"/>
          </a:solidFill>
          <a:ln>
            <a:solidFill>
              <a:srgbClr val="FFF4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16085664" y="13123967"/>
            <a:ext cx="4393086" cy="1434529"/>
          </a:xfrm>
          <a:prstGeom prst="rect">
            <a:avLst/>
          </a:prstGeom>
          <a:solidFill>
            <a:srgbClr val="FFF4CD"/>
          </a:solidFill>
          <a:ln>
            <a:solidFill>
              <a:srgbClr val="FFF4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/>
          <p:cNvSpPr txBox="1"/>
          <p:nvPr/>
        </p:nvSpPr>
        <p:spPr>
          <a:xfrm>
            <a:off x="-74880" y="8486471"/>
            <a:ext cx="1483745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19900" dirty="0" smtClean="0">
                <a:solidFill>
                  <a:prstClr val="white"/>
                </a:solidFill>
                <a:latin typeface="Candara" panose="020E0502030303020204" pitchFamily="34" charset="0"/>
              </a:rPr>
              <a:t>c</a:t>
            </a:r>
            <a:endParaRPr lang="en-US" sz="19900" dirty="0">
              <a:solidFill>
                <a:prstClr val="white"/>
              </a:solidFill>
              <a:latin typeface="Candara" panose="020E0502030303020204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657349" y="9045521"/>
            <a:ext cx="371393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Aminoglikozidi (osim spektinomicina)</a:t>
            </a:r>
          </a:p>
          <a:p>
            <a:pPr lvl="0" algn="ctr"/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amikacin</a:t>
            </a:r>
          </a:p>
          <a:p>
            <a:pPr lvl="0" algn="ctr"/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apramicin</a:t>
            </a:r>
            <a:endParaRPr lang="sr-Latn-ME" sz="2400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dihidrostreptomicin</a:t>
            </a:r>
          </a:p>
          <a:p>
            <a:pPr lvl="0" algn="ctr"/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framicetin</a:t>
            </a:r>
            <a:endParaRPr lang="sr-Latn-ME" sz="2400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gentamicin</a:t>
            </a:r>
            <a:endParaRPr lang="sr-Latn-ME" sz="2400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kanamicin</a:t>
            </a:r>
            <a:endParaRPr lang="sr-Latn-ME" sz="2400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neomicin</a:t>
            </a:r>
          </a:p>
          <a:p>
            <a:pPr lvl="0" algn="ctr"/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paromomicin</a:t>
            </a:r>
          </a:p>
          <a:p>
            <a:pPr lvl="0" algn="ctr"/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streptomicin</a:t>
            </a:r>
            <a:endParaRPr lang="sr-Latn-ME" sz="2400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tobramicin</a:t>
            </a:r>
            <a:endParaRPr lang="sr-Latn-ME" sz="2400" dirty="0">
              <a:solidFill>
                <a:prstClr val="black"/>
              </a:solidFill>
              <a:latin typeface="Candara" panose="020E0502030303020204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 flipH="1">
            <a:off x="5523683" y="9069501"/>
            <a:ext cx="530824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Aminopenicilini u kombinaciji s inhibitorima </a:t>
            </a:r>
            <a:r>
              <a:rPr lang="el-GR" sz="2400" dirty="0"/>
              <a:t>β</a:t>
            </a:r>
            <a:r>
              <a:rPr lang="sr-Latn-ME" sz="2400" b="1" dirty="0">
                <a:solidFill>
                  <a:prstClr val="black"/>
                </a:solidFill>
                <a:latin typeface="Candara" panose="020E0502030303020204" pitchFamily="34" charset="0"/>
              </a:rPr>
              <a:t> </a:t>
            </a:r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– laktamaze</a:t>
            </a:r>
            <a:endParaRPr lang="sr-Latn-ME" sz="2400" b="1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algn="ctr"/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amoksicilin + klavulanska kiselina</a:t>
            </a:r>
          </a:p>
          <a:p>
            <a:pPr algn="ctr"/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ampicilin + sulbaktam</a:t>
            </a:r>
            <a:endParaRPr lang="sr-Latn-ME" sz="2400" dirty="0">
              <a:solidFill>
                <a:prstClr val="black"/>
              </a:solidFill>
              <a:latin typeface="Candara" panose="020E0502030303020204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5518303" y="10899438"/>
            <a:ext cx="532356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Cefalosporini 1. i 2. generacije i cefamicini</a:t>
            </a:r>
          </a:p>
          <a:p>
            <a:pPr lvl="0" algn="ctr"/>
            <a:r>
              <a:rPr lang="sr-Latn-ME" sz="2400" dirty="0">
                <a:solidFill>
                  <a:prstClr val="black"/>
                </a:solidFill>
                <a:latin typeface="Candara" panose="020E0502030303020204" pitchFamily="34" charset="0"/>
              </a:rPr>
              <a:t>c</a:t>
            </a:r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efacetril</a:t>
            </a:r>
            <a:endParaRPr lang="sr-Latn-ME" sz="2400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>
                <a:solidFill>
                  <a:prstClr val="black"/>
                </a:solidFill>
                <a:latin typeface="Candara" panose="020E0502030303020204" pitchFamily="34" charset="0"/>
              </a:rPr>
              <a:t>c</a:t>
            </a:r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efadroksil</a:t>
            </a:r>
            <a:endParaRPr lang="sr-Latn-ME" sz="2400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>
                <a:solidFill>
                  <a:prstClr val="black"/>
                </a:solidFill>
                <a:latin typeface="Candara" panose="020E0502030303020204" pitchFamily="34" charset="0"/>
              </a:rPr>
              <a:t>c</a:t>
            </a:r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efaleksin</a:t>
            </a:r>
            <a:endParaRPr lang="sr-Latn-ME" sz="2400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>
                <a:solidFill>
                  <a:prstClr val="black"/>
                </a:solidFill>
                <a:latin typeface="Candara" panose="020E0502030303020204" pitchFamily="34" charset="0"/>
              </a:rPr>
              <a:t>c</a:t>
            </a:r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efalonijum</a:t>
            </a:r>
            <a:endParaRPr lang="sr-Latn-ME" sz="2400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>
                <a:solidFill>
                  <a:prstClr val="black"/>
                </a:solidFill>
                <a:latin typeface="Candara" panose="020E0502030303020204" pitchFamily="34" charset="0"/>
              </a:rPr>
              <a:t>c</a:t>
            </a:r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efalotin</a:t>
            </a:r>
            <a:endParaRPr lang="sr-Latn-ME" sz="2400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>
                <a:solidFill>
                  <a:prstClr val="black"/>
                </a:solidFill>
                <a:latin typeface="Candara" panose="020E0502030303020204" pitchFamily="34" charset="0"/>
              </a:rPr>
              <a:t>c</a:t>
            </a:r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efapirin</a:t>
            </a:r>
            <a:endParaRPr lang="sr-Latn-ME" sz="2400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cefazolin </a:t>
            </a:r>
          </a:p>
          <a:p>
            <a:pPr algn="ctr"/>
            <a:endParaRPr lang="en-US" b="1" dirty="0"/>
          </a:p>
        </p:txBody>
      </p:sp>
      <p:sp>
        <p:nvSpPr>
          <p:cNvPr id="60" name="TextBox 59"/>
          <p:cNvSpPr txBox="1"/>
          <p:nvPr/>
        </p:nvSpPr>
        <p:spPr>
          <a:xfrm>
            <a:off x="11031607" y="9084495"/>
            <a:ext cx="480541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Amfenikoli</a:t>
            </a:r>
          </a:p>
          <a:p>
            <a:pPr lvl="0" algn="ctr"/>
            <a:r>
              <a:rPr lang="sr-Latn-ME" sz="2400" dirty="0" smtClean="0">
                <a:latin typeface="Candara" panose="020E0502030303020204" pitchFamily="34" charset="0"/>
              </a:rPr>
              <a:t>hloramfenikol*</a:t>
            </a:r>
          </a:p>
          <a:p>
            <a:pPr lvl="0" algn="ctr"/>
            <a:r>
              <a:rPr lang="sr-Latn-ME" sz="2400" dirty="0">
                <a:latin typeface="Candara" panose="020E0502030303020204" pitchFamily="34" charset="0"/>
              </a:rPr>
              <a:t>f</a:t>
            </a:r>
            <a:r>
              <a:rPr lang="sr-Latn-ME" sz="2400" dirty="0" smtClean="0">
                <a:latin typeface="Candara" panose="020E0502030303020204" pitchFamily="34" charset="0"/>
              </a:rPr>
              <a:t>lorfenikol</a:t>
            </a:r>
          </a:p>
          <a:p>
            <a:pPr lvl="0" algn="ctr"/>
            <a:r>
              <a:rPr lang="sr-Latn-ME" sz="2400" dirty="0" smtClean="0">
                <a:latin typeface="Candara" panose="020E0502030303020204" pitchFamily="34" charset="0"/>
              </a:rPr>
              <a:t>tiamfenikol</a:t>
            </a:r>
            <a:endParaRPr lang="en-US" sz="2400" dirty="0">
              <a:latin typeface="Candara" panose="020E0502030303020204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1016223" y="10880511"/>
            <a:ext cx="4635536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Linkozamidi</a:t>
            </a:r>
            <a:endParaRPr lang="sr-Latn-ME" sz="2400" b="1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>
                <a:latin typeface="Candara" panose="020E0502030303020204" pitchFamily="34" charset="0"/>
              </a:rPr>
              <a:t>k</a:t>
            </a:r>
            <a:r>
              <a:rPr lang="sr-Latn-ME" sz="2400" dirty="0" smtClean="0">
                <a:latin typeface="Candara" panose="020E0502030303020204" pitchFamily="34" charset="0"/>
              </a:rPr>
              <a:t>lindamicin</a:t>
            </a:r>
            <a:endParaRPr lang="sr-Latn-ME" sz="2400" dirty="0"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>
                <a:latin typeface="Candara" panose="020E0502030303020204" pitchFamily="34" charset="0"/>
              </a:rPr>
              <a:t>l</a:t>
            </a:r>
            <a:r>
              <a:rPr lang="sr-Latn-ME" sz="2400" dirty="0" smtClean="0">
                <a:latin typeface="Candara" panose="020E0502030303020204" pitchFamily="34" charset="0"/>
              </a:rPr>
              <a:t>inkomicin</a:t>
            </a:r>
            <a:endParaRPr lang="sr-Latn-ME" sz="2400" dirty="0"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latin typeface="Candara" panose="020E0502030303020204" pitchFamily="34" charset="0"/>
              </a:rPr>
              <a:t>pirlimicin</a:t>
            </a:r>
            <a:endParaRPr lang="en-US" sz="2400" dirty="0" smtClean="0">
              <a:latin typeface="Candara" panose="020E0502030303020204" pitchFamily="34" charset="0"/>
            </a:endParaRPr>
          </a:p>
          <a:p>
            <a:endParaRPr lang="en-US" dirty="0"/>
          </a:p>
        </p:txBody>
      </p:sp>
      <p:sp>
        <p:nvSpPr>
          <p:cNvPr id="62" name="TextBox 61"/>
          <p:cNvSpPr txBox="1"/>
          <p:nvPr/>
        </p:nvSpPr>
        <p:spPr>
          <a:xfrm>
            <a:off x="11007734" y="13155479"/>
            <a:ext cx="47481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Pleuromutilini</a:t>
            </a:r>
            <a:endParaRPr lang="sr-Latn-ME" sz="2400" b="1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>
                <a:latin typeface="Candara" panose="020E0502030303020204" pitchFamily="34" charset="0"/>
              </a:rPr>
              <a:t>t</a:t>
            </a:r>
            <a:r>
              <a:rPr lang="sr-Latn-ME" sz="2400" dirty="0" smtClean="0">
                <a:latin typeface="Candara" panose="020E0502030303020204" pitchFamily="34" charset="0"/>
              </a:rPr>
              <a:t>iamulin</a:t>
            </a:r>
            <a:endParaRPr lang="sr-Latn-ME" sz="2400" dirty="0"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latin typeface="Candara" panose="020E0502030303020204" pitchFamily="34" charset="0"/>
              </a:rPr>
              <a:t>valnemulin</a:t>
            </a:r>
            <a:endParaRPr lang="en-US" sz="2400" dirty="0">
              <a:latin typeface="Candara" panose="020E0502030303020204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6064722" y="9108256"/>
            <a:ext cx="4391045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Makrolidi</a:t>
            </a:r>
          </a:p>
          <a:p>
            <a:pPr lvl="0" algn="ctr"/>
            <a:r>
              <a:rPr lang="sr-Latn-ME" sz="2400" dirty="0">
                <a:latin typeface="Candara" panose="020E0502030303020204" pitchFamily="34" charset="0"/>
              </a:rPr>
              <a:t>e</a:t>
            </a:r>
            <a:r>
              <a:rPr lang="sr-Latn-ME" sz="2400" dirty="0" smtClean="0">
                <a:latin typeface="Candara" panose="020E0502030303020204" pitchFamily="34" charset="0"/>
              </a:rPr>
              <a:t>ritromicin</a:t>
            </a:r>
            <a:endParaRPr lang="sr-Latn-ME" sz="2400" dirty="0"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>
                <a:latin typeface="Candara" panose="020E0502030303020204" pitchFamily="34" charset="0"/>
              </a:rPr>
              <a:t>g</a:t>
            </a:r>
            <a:r>
              <a:rPr lang="sr-Latn-ME" sz="2400" dirty="0" smtClean="0">
                <a:latin typeface="Candara" panose="020E0502030303020204" pitchFamily="34" charset="0"/>
              </a:rPr>
              <a:t>amitromicin</a:t>
            </a:r>
            <a:endParaRPr lang="sr-Latn-ME" sz="2400" dirty="0"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latin typeface="Candara" panose="020E0502030303020204" pitchFamily="34" charset="0"/>
              </a:rPr>
              <a:t>oleandomicin</a:t>
            </a:r>
            <a:endParaRPr lang="sr-Latn-ME" sz="2400" dirty="0"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>
                <a:latin typeface="Candara" panose="020E0502030303020204" pitchFamily="34" charset="0"/>
              </a:rPr>
              <a:t>s</a:t>
            </a:r>
            <a:r>
              <a:rPr lang="sr-Latn-ME" sz="2400" dirty="0" smtClean="0">
                <a:latin typeface="Candara" panose="020E0502030303020204" pitchFamily="34" charset="0"/>
              </a:rPr>
              <a:t>piramicin</a:t>
            </a:r>
            <a:endParaRPr lang="sr-Latn-ME" sz="2400" dirty="0"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>
                <a:latin typeface="Candara" panose="020E0502030303020204" pitchFamily="34" charset="0"/>
              </a:rPr>
              <a:t>t</a:t>
            </a:r>
            <a:r>
              <a:rPr lang="sr-Latn-ME" sz="2400" dirty="0" smtClean="0">
                <a:latin typeface="Candara" panose="020E0502030303020204" pitchFamily="34" charset="0"/>
              </a:rPr>
              <a:t>ildipirozin</a:t>
            </a:r>
            <a:endParaRPr lang="sr-Latn-ME" sz="2400" dirty="0"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>
                <a:latin typeface="Candara" panose="020E0502030303020204" pitchFamily="34" charset="0"/>
              </a:rPr>
              <a:t>t</a:t>
            </a:r>
            <a:r>
              <a:rPr lang="sr-Latn-ME" sz="2400" dirty="0" smtClean="0">
                <a:latin typeface="Candara" panose="020E0502030303020204" pitchFamily="34" charset="0"/>
              </a:rPr>
              <a:t>ilmikozin</a:t>
            </a:r>
            <a:endParaRPr lang="sr-Latn-ME" sz="2400" dirty="0"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>
                <a:latin typeface="Candara" panose="020E0502030303020204" pitchFamily="34" charset="0"/>
              </a:rPr>
              <a:t>t</a:t>
            </a:r>
            <a:r>
              <a:rPr lang="sr-Latn-ME" sz="2400" dirty="0" smtClean="0">
                <a:latin typeface="Candara" panose="020E0502030303020204" pitchFamily="34" charset="0"/>
              </a:rPr>
              <a:t>ulatromicin</a:t>
            </a:r>
            <a:endParaRPr lang="sr-Latn-ME" sz="2400" dirty="0"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>
                <a:latin typeface="Candara" panose="020E0502030303020204" pitchFamily="34" charset="0"/>
              </a:rPr>
              <a:t>t</a:t>
            </a:r>
            <a:r>
              <a:rPr lang="sr-Latn-ME" sz="2400" dirty="0" smtClean="0">
                <a:latin typeface="Candara" panose="020E0502030303020204" pitchFamily="34" charset="0"/>
              </a:rPr>
              <a:t>ilozin</a:t>
            </a:r>
            <a:endParaRPr lang="sr-Latn-ME" sz="2400" dirty="0"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latin typeface="Candara" panose="020E0502030303020204" pitchFamily="34" charset="0"/>
              </a:rPr>
              <a:t>tilvalozin</a:t>
            </a:r>
            <a:endParaRPr lang="en-US" sz="2400" dirty="0" smtClean="0">
              <a:latin typeface="Candara" panose="020E0502030303020204" pitchFamily="34" charset="0"/>
            </a:endParaRPr>
          </a:p>
          <a:p>
            <a:endParaRPr lang="en-US" dirty="0"/>
          </a:p>
        </p:txBody>
      </p:sp>
      <p:sp>
        <p:nvSpPr>
          <p:cNvPr id="64" name="TextBox 63"/>
          <p:cNvSpPr txBox="1"/>
          <p:nvPr/>
        </p:nvSpPr>
        <p:spPr>
          <a:xfrm>
            <a:off x="16064721" y="13170907"/>
            <a:ext cx="439104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Rifamicini: samo rifaksimin</a:t>
            </a:r>
            <a:endParaRPr lang="sr-Latn-ME" sz="2400" b="1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latin typeface="Candara" panose="020E0502030303020204" pitchFamily="34" charset="0"/>
              </a:rPr>
              <a:t>rifaksimin</a:t>
            </a:r>
            <a:endParaRPr lang="en-US" sz="2400" dirty="0">
              <a:latin typeface="Candara" panose="020E0502030303020204" pitchFamily="34" charset="0"/>
            </a:endParaRPr>
          </a:p>
          <a:p>
            <a:endParaRPr lang="en-US" dirty="0"/>
          </a:p>
        </p:txBody>
      </p:sp>
      <p:sp>
        <p:nvSpPr>
          <p:cNvPr id="66" name="Rectangle 65"/>
          <p:cNvSpPr/>
          <p:nvPr/>
        </p:nvSpPr>
        <p:spPr>
          <a:xfrm>
            <a:off x="0" y="14697171"/>
            <a:ext cx="1504950" cy="7328473"/>
          </a:xfrm>
          <a:prstGeom prst="rect">
            <a:avLst/>
          </a:prstGeom>
          <a:solidFill>
            <a:srgbClr val="A6A6A6"/>
          </a:solidFill>
          <a:ln>
            <a:solidFill>
              <a:srgbClr val="A6A6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1694627" y="14697171"/>
            <a:ext cx="3676658" cy="1999479"/>
          </a:xfrm>
          <a:prstGeom prst="rect">
            <a:avLst/>
          </a:prstGeom>
          <a:solidFill>
            <a:srgbClr val="DFDFDF"/>
          </a:solidFill>
          <a:ln>
            <a:solidFill>
              <a:srgbClr val="DFDF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1694626" y="16808544"/>
            <a:ext cx="3676659" cy="2099029"/>
          </a:xfrm>
          <a:prstGeom prst="rect">
            <a:avLst/>
          </a:prstGeom>
          <a:solidFill>
            <a:srgbClr val="DFDFDF"/>
          </a:solidFill>
          <a:ln>
            <a:solidFill>
              <a:srgbClr val="DFDF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1642895" y="19046313"/>
            <a:ext cx="9162382" cy="2979331"/>
          </a:xfrm>
          <a:prstGeom prst="rect">
            <a:avLst/>
          </a:prstGeom>
          <a:solidFill>
            <a:srgbClr val="DFDFDF"/>
          </a:solidFill>
          <a:ln>
            <a:solidFill>
              <a:srgbClr val="DFDF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5502640" y="14705300"/>
            <a:ext cx="5284120" cy="1681347"/>
          </a:xfrm>
          <a:prstGeom prst="rect">
            <a:avLst/>
          </a:prstGeom>
          <a:solidFill>
            <a:srgbClr val="DFDFDF"/>
          </a:solidFill>
          <a:ln>
            <a:solidFill>
              <a:srgbClr val="DFDF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5486409" y="16499189"/>
            <a:ext cx="5307777" cy="2427941"/>
          </a:xfrm>
          <a:prstGeom prst="rect">
            <a:avLst/>
          </a:prstGeom>
          <a:solidFill>
            <a:srgbClr val="DFDFDF"/>
          </a:solidFill>
          <a:ln>
            <a:solidFill>
              <a:srgbClr val="DFDF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Rectangle 71"/>
          <p:cNvSpPr/>
          <p:nvPr/>
        </p:nvSpPr>
        <p:spPr>
          <a:xfrm>
            <a:off x="11029117" y="14706600"/>
            <a:ext cx="9426649" cy="4954873"/>
          </a:xfrm>
          <a:prstGeom prst="rect">
            <a:avLst/>
          </a:prstGeom>
          <a:solidFill>
            <a:srgbClr val="DFDFDF"/>
          </a:solidFill>
          <a:ln>
            <a:solidFill>
              <a:srgbClr val="DFDF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11037156" y="19765600"/>
            <a:ext cx="5566055" cy="1039336"/>
          </a:xfrm>
          <a:prstGeom prst="rect">
            <a:avLst/>
          </a:prstGeom>
          <a:solidFill>
            <a:srgbClr val="DFDFDF"/>
          </a:solidFill>
          <a:ln>
            <a:solidFill>
              <a:srgbClr val="DFDF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11020433" y="20953977"/>
            <a:ext cx="5561843" cy="1071668"/>
          </a:xfrm>
          <a:prstGeom prst="rect">
            <a:avLst/>
          </a:prstGeom>
          <a:solidFill>
            <a:srgbClr val="DFDFDF"/>
          </a:solidFill>
          <a:ln>
            <a:solidFill>
              <a:srgbClr val="DFDF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16760146" y="19774510"/>
            <a:ext cx="3695620" cy="892210"/>
          </a:xfrm>
          <a:prstGeom prst="rect">
            <a:avLst/>
          </a:prstGeom>
          <a:solidFill>
            <a:srgbClr val="DFDFDF"/>
          </a:solidFill>
          <a:ln>
            <a:solidFill>
              <a:srgbClr val="DFDF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16760144" y="20804936"/>
            <a:ext cx="3718606" cy="1220709"/>
          </a:xfrm>
          <a:prstGeom prst="rect">
            <a:avLst/>
          </a:prstGeom>
          <a:solidFill>
            <a:srgbClr val="DFDFDF"/>
          </a:solidFill>
          <a:ln>
            <a:solidFill>
              <a:srgbClr val="DFDF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xtBox 77"/>
          <p:cNvSpPr txBox="1"/>
          <p:nvPr/>
        </p:nvSpPr>
        <p:spPr>
          <a:xfrm>
            <a:off x="-9771" y="14540805"/>
            <a:ext cx="1514721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16600" dirty="0">
                <a:solidFill>
                  <a:prstClr val="white"/>
                </a:solidFill>
                <a:latin typeface="Candara" panose="020E0502030303020204" pitchFamily="34" charset="0"/>
              </a:rPr>
              <a:t>D</a:t>
            </a:r>
            <a:endParaRPr lang="en-US" sz="16600" dirty="0">
              <a:solidFill>
                <a:prstClr val="white"/>
              </a:solidFill>
              <a:latin typeface="Candara" panose="020E0502030303020204" pitchFamily="34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23153" y="5356224"/>
            <a:ext cx="1532267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16600" dirty="0" smtClean="0">
                <a:solidFill>
                  <a:prstClr val="white"/>
                </a:solidFill>
                <a:latin typeface="Candara" panose="020E0502030303020204" pitchFamily="34" charset="0"/>
              </a:rPr>
              <a:t>B</a:t>
            </a:r>
            <a:endParaRPr lang="en-US" sz="16600" dirty="0">
              <a:solidFill>
                <a:prstClr val="white"/>
              </a:solidFill>
              <a:latin typeface="Candara" panose="020E0502030303020204" pitchFamily="34" charset="0"/>
            </a:endParaRPr>
          </a:p>
          <a:p>
            <a:endParaRPr lang="en-US" dirty="0"/>
          </a:p>
        </p:txBody>
      </p:sp>
      <p:sp>
        <p:nvSpPr>
          <p:cNvPr id="80" name="TextBox 79"/>
          <p:cNvSpPr txBox="1"/>
          <p:nvPr/>
        </p:nvSpPr>
        <p:spPr>
          <a:xfrm>
            <a:off x="1635820" y="14725761"/>
            <a:ext cx="375699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Aminopenicilini, bez inhibitora </a:t>
            </a:r>
            <a:r>
              <a:rPr lang="el-GR" sz="2400" dirty="0"/>
              <a:t>β</a:t>
            </a:r>
            <a:r>
              <a:rPr lang="sr-Latn-ME" sz="2400" b="1" dirty="0">
                <a:solidFill>
                  <a:prstClr val="black"/>
                </a:solidFill>
                <a:latin typeface="Candara" panose="020E0502030303020204" pitchFamily="34" charset="0"/>
              </a:rPr>
              <a:t> </a:t>
            </a:r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– laktamaze</a:t>
            </a:r>
            <a:endParaRPr lang="sr-Latn-ME" sz="2400" b="1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>
                <a:latin typeface="Candara" panose="020E0502030303020204" pitchFamily="34" charset="0"/>
              </a:rPr>
              <a:t>a</a:t>
            </a:r>
            <a:r>
              <a:rPr lang="sr-Latn-ME" sz="2400" dirty="0" smtClean="0">
                <a:latin typeface="Candara" panose="020E0502030303020204" pitchFamily="34" charset="0"/>
              </a:rPr>
              <a:t>moksicilin</a:t>
            </a:r>
            <a:endParaRPr lang="sr-Latn-ME" sz="2400" dirty="0"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>
                <a:latin typeface="Candara" panose="020E0502030303020204" pitchFamily="34" charset="0"/>
              </a:rPr>
              <a:t>a</a:t>
            </a:r>
            <a:r>
              <a:rPr lang="sr-Latn-ME" sz="2400" dirty="0" smtClean="0">
                <a:latin typeface="Candara" panose="020E0502030303020204" pitchFamily="34" charset="0"/>
              </a:rPr>
              <a:t>mpicilin</a:t>
            </a:r>
            <a:endParaRPr lang="sr-Latn-ME" sz="2400" dirty="0"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latin typeface="Candara" panose="020E0502030303020204" pitchFamily="34" charset="0"/>
              </a:rPr>
              <a:t>metampicilin</a:t>
            </a:r>
            <a:endParaRPr lang="en-US" sz="2400" dirty="0">
              <a:latin typeface="Candara" panose="020E0502030303020204" pitchFamily="34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1694626" y="16851556"/>
            <a:ext cx="367665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Tetraciklini</a:t>
            </a:r>
            <a:endParaRPr lang="sr-Latn-ME" sz="2400" b="1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>
                <a:latin typeface="Candara" panose="020E0502030303020204" pitchFamily="34" charset="0"/>
              </a:rPr>
              <a:t>h</a:t>
            </a:r>
            <a:r>
              <a:rPr lang="sr-Latn-ME" sz="2400" dirty="0" smtClean="0">
                <a:latin typeface="Candara" panose="020E0502030303020204" pitchFamily="34" charset="0"/>
              </a:rPr>
              <a:t>lortetraciklin</a:t>
            </a:r>
            <a:endParaRPr lang="sr-Latn-ME" sz="2400" dirty="0"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>
                <a:latin typeface="Candara" panose="020E0502030303020204" pitchFamily="34" charset="0"/>
              </a:rPr>
              <a:t>d</a:t>
            </a:r>
            <a:r>
              <a:rPr lang="sr-Latn-ME" sz="2400" dirty="0" smtClean="0">
                <a:latin typeface="Candara" panose="020E0502030303020204" pitchFamily="34" charset="0"/>
              </a:rPr>
              <a:t>oksiciklin</a:t>
            </a:r>
            <a:endParaRPr lang="sr-Latn-ME" sz="2400" dirty="0"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>
                <a:latin typeface="Candara" panose="020E0502030303020204" pitchFamily="34" charset="0"/>
              </a:rPr>
              <a:t>o</a:t>
            </a:r>
            <a:r>
              <a:rPr lang="sr-Latn-ME" sz="2400" dirty="0" smtClean="0">
                <a:latin typeface="Candara" panose="020E0502030303020204" pitchFamily="34" charset="0"/>
              </a:rPr>
              <a:t>ksitetraciklin</a:t>
            </a:r>
            <a:endParaRPr lang="sr-Latn-ME" sz="2400" dirty="0"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latin typeface="Candara" panose="020E0502030303020204" pitchFamily="34" charset="0"/>
              </a:rPr>
              <a:t>tetraciklin</a:t>
            </a:r>
            <a:endParaRPr lang="en-US" sz="2400" dirty="0" smtClean="0">
              <a:latin typeface="Candara" panose="020E0502030303020204" pitchFamily="34" charset="0"/>
            </a:endParaRPr>
          </a:p>
          <a:p>
            <a:endParaRPr lang="en-US" dirty="0"/>
          </a:p>
        </p:txBody>
      </p:sp>
      <p:sp>
        <p:nvSpPr>
          <p:cNvPr id="82" name="TextBox 81"/>
          <p:cNvSpPr txBox="1"/>
          <p:nvPr/>
        </p:nvSpPr>
        <p:spPr>
          <a:xfrm>
            <a:off x="5486409" y="14838376"/>
            <a:ext cx="53554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Aminoglikozidi: samo spektinomicin</a:t>
            </a:r>
            <a:endParaRPr lang="sr-Latn-ME" sz="2400" dirty="0"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latin typeface="Candara" panose="020E0502030303020204" pitchFamily="34" charset="0"/>
              </a:rPr>
              <a:t>spektinomicin</a:t>
            </a:r>
            <a:endParaRPr lang="en-US" sz="2400" dirty="0">
              <a:latin typeface="Candara" panose="020E0502030303020204" pitchFamily="34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5486377" y="16499189"/>
            <a:ext cx="517648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Antistafilokokni penicilini (penicilini rezistentni na </a:t>
            </a:r>
            <a:r>
              <a:rPr lang="el-GR" sz="2400" dirty="0"/>
              <a:t>β</a:t>
            </a:r>
            <a:r>
              <a:rPr lang="sr-Latn-ME" sz="2400" b="1" dirty="0">
                <a:solidFill>
                  <a:prstClr val="black"/>
                </a:solidFill>
                <a:latin typeface="Candara" panose="020E0502030303020204" pitchFamily="34" charset="0"/>
              </a:rPr>
              <a:t> </a:t>
            </a:r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– laktamazu)</a:t>
            </a:r>
            <a:endParaRPr lang="sr-Latn-ME" sz="2400" dirty="0"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>
                <a:latin typeface="Candara" panose="020E0502030303020204" pitchFamily="34" charset="0"/>
              </a:rPr>
              <a:t>k</a:t>
            </a:r>
            <a:r>
              <a:rPr lang="sr-Latn-ME" sz="2400" dirty="0" smtClean="0">
                <a:latin typeface="Candara" panose="020E0502030303020204" pitchFamily="34" charset="0"/>
              </a:rPr>
              <a:t>loksacilin</a:t>
            </a:r>
            <a:endParaRPr lang="sr-Latn-ME" sz="2400" dirty="0"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>
                <a:latin typeface="Candara" panose="020E0502030303020204" pitchFamily="34" charset="0"/>
              </a:rPr>
              <a:t>d</a:t>
            </a:r>
            <a:r>
              <a:rPr lang="sr-Latn-ME" sz="2400" dirty="0" smtClean="0">
                <a:latin typeface="Candara" panose="020E0502030303020204" pitchFamily="34" charset="0"/>
              </a:rPr>
              <a:t>ikloksacilin</a:t>
            </a:r>
            <a:endParaRPr lang="sr-Latn-ME" sz="2400" dirty="0"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>
                <a:latin typeface="Candara" panose="020E0502030303020204" pitchFamily="34" charset="0"/>
              </a:rPr>
              <a:t>n</a:t>
            </a:r>
            <a:r>
              <a:rPr lang="sr-Latn-ME" sz="2400" dirty="0" smtClean="0">
                <a:latin typeface="Candara" panose="020E0502030303020204" pitchFamily="34" charset="0"/>
              </a:rPr>
              <a:t>afcilin</a:t>
            </a:r>
            <a:endParaRPr lang="sr-Latn-ME" sz="2400" dirty="0"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latin typeface="Candara" panose="020E0502030303020204" pitchFamily="34" charset="0"/>
              </a:rPr>
              <a:t>oksacilin</a:t>
            </a:r>
            <a:endParaRPr lang="en-US" sz="2400" dirty="0" smtClean="0">
              <a:latin typeface="Candara" panose="020E0502030303020204" pitchFamily="34" charset="0"/>
            </a:endParaRPr>
          </a:p>
          <a:p>
            <a:endParaRPr lang="en-US" dirty="0"/>
          </a:p>
        </p:txBody>
      </p:sp>
      <p:sp>
        <p:nvSpPr>
          <p:cNvPr id="85" name="TextBox 84"/>
          <p:cNvSpPr txBox="1"/>
          <p:nvPr/>
        </p:nvSpPr>
        <p:spPr>
          <a:xfrm>
            <a:off x="11029117" y="14727463"/>
            <a:ext cx="94266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Sulfonamidi, inhibitori dihidrofolat reduktaze i kombinacije</a:t>
            </a:r>
            <a:endParaRPr lang="en-US" b="1" dirty="0">
              <a:latin typeface="Candara" panose="020E0502030303020204" pitchFamily="34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11754155" y="15380644"/>
            <a:ext cx="353832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2400" dirty="0" smtClean="0">
                <a:latin typeface="Candara" panose="020E0502030303020204" pitchFamily="34" charset="0"/>
              </a:rPr>
              <a:t>formosulfatiazol</a:t>
            </a:r>
          </a:p>
          <a:p>
            <a:pPr algn="ctr"/>
            <a:r>
              <a:rPr lang="sr-Latn-ME" sz="2400" dirty="0" smtClean="0">
                <a:latin typeface="Candara" panose="020E0502030303020204" pitchFamily="34" charset="0"/>
              </a:rPr>
              <a:t>ftalilsulfatiazol</a:t>
            </a:r>
          </a:p>
          <a:p>
            <a:pPr algn="ctr"/>
            <a:r>
              <a:rPr lang="sr-Latn-ME" sz="2400" dirty="0" smtClean="0">
                <a:latin typeface="Candara" panose="020E0502030303020204" pitchFamily="34" charset="0"/>
              </a:rPr>
              <a:t>sulfacetamid</a:t>
            </a:r>
          </a:p>
          <a:p>
            <a:pPr algn="ctr"/>
            <a:r>
              <a:rPr lang="sr-Latn-ME" sz="2400" dirty="0" smtClean="0">
                <a:latin typeface="Candara" panose="020E0502030303020204" pitchFamily="34" charset="0"/>
              </a:rPr>
              <a:t>sulfahlorpiridazin</a:t>
            </a:r>
          </a:p>
          <a:p>
            <a:pPr algn="ctr"/>
            <a:r>
              <a:rPr lang="sr-Latn-ME" sz="2400" dirty="0" smtClean="0">
                <a:latin typeface="Candara" panose="020E0502030303020204" pitchFamily="34" charset="0"/>
              </a:rPr>
              <a:t>sulfaklozin</a:t>
            </a:r>
          </a:p>
          <a:p>
            <a:pPr algn="ctr"/>
            <a:r>
              <a:rPr lang="sr-Latn-ME" sz="2400" dirty="0" smtClean="0">
                <a:latin typeface="Candara" panose="020E0502030303020204" pitchFamily="34" charset="0"/>
              </a:rPr>
              <a:t>sulfadiazin</a:t>
            </a:r>
          </a:p>
          <a:p>
            <a:pPr algn="ctr"/>
            <a:r>
              <a:rPr lang="sr-Latn-ME" sz="2400" dirty="0" smtClean="0">
                <a:latin typeface="Candara" panose="020E0502030303020204" pitchFamily="34" charset="0"/>
              </a:rPr>
              <a:t>sulfadimetoksin</a:t>
            </a:r>
          </a:p>
          <a:p>
            <a:pPr algn="ctr"/>
            <a:r>
              <a:rPr lang="sr-Latn-ME" sz="2400" dirty="0" smtClean="0">
                <a:latin typeface="Candara" panose="020E0502030303020204" pitchFamily="34" charset="0"/>
              </a:rPr>
              <a:t>sulfadimidin</a:t>
            </a:r>
          </a:p>
          <a:p>
            <a:pPr algn="ctr"/>
            <a:r>
              <a:rPr lang="sr-Latn-ME" sz="2400" dirty="0" smtClean="0">
                <a:latin typeface="Candara" panose="020E0502030303020204" pitchFamily="34" charset="0"/>
              </a:rPr>
              <a:t>sulfadoksin</a:t>
            </a:r>
          </a:p>
          <a:p>
            <a:pPr algn="ctr"/>
            <a:r>
              <a:rPr lang="sr-Latn-ME" sz="2400" dirty="0" smtClean="0">
                <a:latin typeface="Candara" panose="020E0502030303020204" pitchFamily="34" charset="0"/>
              </a:rPr>
              <a:t>sulfafurazol</a:t>
            </a:r>
          </a:p>
          <a:p>
            <a:pPr algn="ctr"/>
            <a:r>
              <a:rPr lang="sr-Latn-ME" sz="2400" dirty="0" smtClean="0">
                <a:latin typeface="Candara" panose="020E0502030303020204" pitchFamily="34" charset="0"/>
              </a:rPr>
              <a:t>sulfagvanidin</a:t>
            </a:r>
            <a:endParaRPr lang="en-US" sz="2400" dirty="0">
              <a:latin typeface="Candara" panose="020E0502030303020204" pitchFamily="34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16072197" y="15386136"/>
            <a:ext cx="377578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2400" dirty="0" smtClean="0">
                <a:latin typeface="Candara" panose="020E0502030303020204" pitchFamily="34" charset="0"/>
              </a:rPr>
              <a:t>sulfalen</a:t>
            </a:r>
          </a:p>
          <a:p>
            <a:pPr algn="ctr"/>
            <a:r>
              <a:rPr lang="sr-Latn-ME" sz="2400" dirty="0" smtClean="0">
                <a:latin typeface="Candara" panose="020E0502030303020204" pitchFamily="34" charset="0"/>
              </a:rPr>
              <a:t>sulfamerazin</a:t>
            </a:r>
          </a:p>
          <a:p>
            <a:pPr algn="ctr"/>
            <a:r>
              <a:rPr lang="sr-Latn-ME" sz="2400" dirty="0" smtClean="0">
                <a:latin typeface="Candara" panose="020E0502030303020204" pitchFamily="34" charset="0"/>
              </a:rPr>
              <a:t>sulfametizol</a:t>
            </a:r>
          </a:p>
          <a:p>
            <a:pPr algn="ctr"/>
            <a:r>
              <a:rPr lang="sr-Latn-ME" sz="2400" dirty="0" smtClean="0">
                <a:latin typeface="Candara" panose="020E0502030303020204" pitchFamily="34" charset="0"/>
              </a:rPr>
              <a:t>sulfametoksazol</a:t>
            </a:r>
          </a:p>
          <a:p>
            <a:pPr algn="ctr"/>
            <a:r>
              <a:rPr lang="sr-Latn-ME" sz="2400" dirty="0" smtClean="0">
                <a:latin typeface="Candara" panose="020E0502030303020204" pitchFamily="34" charset="0"/>
              </a:rPr>
              <a:t>sulfametokspiridazin</a:t>
            </a:r>
          </a:p>
          <a:p>
            <a:pPr algn="ctr"/>
            <a:r>
              <a:rPr lang="sr-Latn-ME" sz="2400" dirty="0" smtClean="0">
                <a:latin typeface="Candara" panose="020E0502030303020204" pitchFamily="34" charset="0"/>
              </a:rPr>
              <a:t>sulfamonometoksin</a:t>
            </a:r>
          </a:p>
          <a:p>
            <a:pPr algn="ctr"/>
            <a:r>
              <a:rPr lang="sr-Latn-ME" sz="2400" dirty="0" smtClean="0">
                <a:latin typeface="Candara" panose="020E0502030303020204" pitchFamily="34" charset="0"/>
              </a:rPr>
              <a:t>sulfanilamid</a:t>
            </a:r>
          </a:p>
          <a:p>
            <a:pPr algn="ctr"/>
            <a:r>
              <a:rPr lang="sr-Latn-ME" sz="2400" dirty="0" smtClean="0">
                <a:latin typeface="Candara" panose="020E0502030303020204" pitchFamily="34" charset="0"/>
              </a:rPr>
              <a:t>sulfapiridin</a:t>
            </a:r>
          </a:p>
          <a:p>
            <a:pPr algn="ctr">
              <a:tabLst>
                <a:tab pos="2325688" algn="l"/>
              </a:tabLst>
            </a:pPr>
            <a:r>
              <a:rPr lang="sr-Latn-ME" sz="2400" dirty="0" smtClean="0">
                <a:latin typeface="Candara" panose="020E0502030303020204" pitchFamily="34" charset="0"/>
              </a:rPr>
              <a:t>sulfakvinoksalin</a:t>
            </a:r>
          </a:p>
          <a:p>
            <a:pPr algn="ctr"/>
            <a:r>
              <a:rPr lang="sr-Latn-ME" sz="2400" dirty="0" smtClean="0">
                <a:latin typeface="Candara" panose="020E0502030303020204" pitchFamily="34" charset="0"/>
              </a:rPr>
              <a:t>sulfatiazol</a:t>
            </a:r>
          </a:p>
          <a:p>
            <a:pPr algn="ctr"/>
            <a:r>
              <a:rPr lang="sr-Latn-ME" sz="2400" dirty="0" smtClean="0">
                <a:latin typeface="Candara" panose="020E0502030303020204" pitchFamily="34" charset="0"/>
              </a:rPr>
              <a:t>trimetoprim</a:t>
            </a:r>
            <a:endParaRPr lang="en-US" sz="2400" dirty="0">
              <a:latin typeface="Candara" panose="020E0502030303020204" pitchFamily="34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1621898" y="19088436"/>
            <a:ext cx="918337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Prirodni penicilini uskog spektra (penicilini osjetljivi na </a:t>
            </a:r>
            <a:r>
              <a:rPr lang="el-GR" sz="2400" dirty="0"/>
              <a:t>β</a:t>
            </a:r>
            <a:r>
              <a:rPr lang="sr-Latn-ME" sz="2400" b="1" dirty="0">
                <a:solidFill>
                  <a:prstClr val="black"/>
                </a:solidFill>
                <a:latin typeface="Candara" panose="020E0502030303020204" pitchFamily="34" charset="0"/>
              </a:rPr>
              <a:t> – </a:t>
            </a:r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laktamazu)</a:t>
            </a:r>
          </a:p>
          <a:p>
            <a:pPr lvl="0"/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      </a:t>
            </a:r>
          </a:p>
          <a:p>
            <a:pPr lvl="0"/>
            <a:r>
              <a:rPr lang="sr-Latn-ME" sz="2400" b="1" dirty="0">
                <a:solidFill>
                  <a:prstClr val="black"/>
                </a:solidFill>
                <a:latin typeface="Candara" panose="020E0502030303020204" pitchFamily="34" charset="0"/>
              </a:rPr>
              <a:t> </a:t>
            </a:r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        </a:t>
            </a:r>
            <a:endParaRPr lang="en-US" sz="2400" dirty="0">
              <a:latin typeface="Candara" panose="020E0502030303020204" pitchFamily="34" charset="0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6896594" y="20204594"/>
            <a:ext cx="36153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2400" dirty="0" smtClean="0">
                <a:latin typeface="Candara" panose="020E0502030303020204" pitchFamily="34" charset="0"/>
              </a:rPr>
              <a:t>feneticilin</a:t>
            </a:r>
          </a:p>
          <a:p>
            <a:pPr algn="ctr"/>
            <a:r>
              <a:rPr lang="sr-Latn-ME" sz="2400" dirty="0" smtClean="0">
                <a:latin typeface="Candara" panose="020E0502030303020204" pitchFamily="34" charset="0"/>
              </a:rPr>
              <a:t>fenoksimetilpenicilin</a:t>
            </a:r>
          </a:p>
          <a:p>
            <a:pPr algn="ctr"/>
            <a:r>
              <a:rPr lang="sr-Latn-ME" sz="2400" dirty="0" smtClean="0">
                <a:latin typeface="Candara" panose="020E0502030303020204" pitchFamily="34" charset="0"/>
              </a:rPr>
              <a:t>prokain benzilpenicilin</a:t>
            </a:r>
            <a:endParaRPr lang="en-US" sz="2400" dirty="0">
              <a:latin typeface="Candara" panose="020E0502030303020204" pitchFamily="34" charset="0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11027306" y="19831267"/>
            <a:ext cx="55759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Ciklički polipeptidi</a:t>
            </a:r>
            <a:endParaRPr lang="sr-Latn-ME" sz="2400" b="1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latin typeface="Candara" panose="020E0502030303020204" pitchFamily="34" charset="0"/>
              </a:rPr>
              <a:t>bacitracin</a:t>
            </a:r>
            <a:endParaRPr lang="sr-Latn-ME" sz="2400" dirty="0">
              <a:latin typeface="Candara" panose="020E0502030303020204" pitchFamily="34" charset="0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11050783" y="20960809"/>
            <a:ext cx="552895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Steroidni antibakterijski ljekovi</a:t>
            </a:r>
            <a:endParaRPr lang="sr-Latn-ME" sz="2400" b="1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latin typeface="Candara" panose="020E0502030303020204" pitchFamily="34" charset="0"/>
              </a:rPr>
              <a:t>fusidinska kiselina</a:t>
            </a:r>
            <a:endParaRPr lang="sr-Latn-ME" sz="2400" dirty="0">
              <a:latin typeface="Candara" panose="020E0502030303020204" pitchFamily="34" charset="0"/>
            </a:endParaRPr>
          </a:p>
          <a:p>
            <a:endParaRPr lang="en-US" dirty="0"/>
          </a:p>
        </p:txBody>
      </p:sp>
      <p:sp>
        <p:nvSpPr>
          <p:cNvPr id="92" name="TextBox 91"/>
          <p:cNvSpPr txBox="1"/>
          <p:nvPr/>
        </p:nvSpPr>
        <p:spPr>
          <a:xfrm>
            <a:off x="16760145" y="19782891"/>
            <a:ext cx="36956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Nitroimidazoli</a:t>
            </a:r>
            <a:endParaRPr lang="sr-Latn-ME" sz="2400" b="1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latin typeface="Candara" panose="020E0502030303020204" pitchFamily="34" charset="0"/>
              </a:rPr>
              <a:t>metronidazol*</a:t>
            </a:r>
            <a:endParaRPr lang="sr-Latn-ME" sz="2400" dirty="0">
              <a:latin typeface="Candara" panose="020E0502030303020204" pitchFamily="34" charset="0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16770199" y="20742139"/>
            <a:ext cx="37085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Derivati nitrofurana*</a:t>
            </a:r>
            <a:endParaRPr lang="sr-Latn-ME" sz="2400" b="1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>
                <a:latin typeface="Candara" panose="020E0502030303020204" pitchFamily="34" charset="0"/>
              </a:rPr>
              <a:t>f</a:t>
            </a:r>
            <a:r>
              <a:rPr lang="sr-Latn-ME" sz="2400" dirty="0" smtClean="0">
                <a:latin typeface="Candara" panose="020E0502030303020204" pitchFamily="34" charset="0"/>
              </a:rPr>
              <a:t>uraltadon</a:t>
            </a:r>
            <a:endParaRPr lang="sr-Latn-ME" sz="2400" dirty="0"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latin typeface="Candara" panose="020E0502030303020204" pitchFamily="34" charset="0"/>
              </a:rPr>
              <a:t>furazolidon</a:t>
            </a:r>
          </a:p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3153" y="26777326"/>
            <a:ext cx="21272181" cy="41534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45" name="TextBox 44"/>
          <p:cNvSpPr txBox="1"/>
          <p:nvPr/>
        </p:nvSpPr>
        <p:spPr>
          <a:xfrm>
            <a:off x="1621898" y="20030648"/>
            <a:ext cx="4805297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2400" dirty="0">
                <a:solidFill>
                  <a:prstClr val="black"/>
                </a:solidFill>
                <a:latin typeface="Candara" panose="020E0502030303020204" pitchFamily="34" charset="0"/>
              </a:rPr>
              <a:t>benzatin </a:t>
            </a:r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benzilpenicilin</a:t>
            </a:r>
            <a:endParaRPr lang="sr-Latn-ME" sz="2400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>
                <a:solidFill>
                  <a:prstClr val="black"/>
                </a:solidFill>
                <a:latin typeface="Candara" panose="020E0502030303020204" pitchFamily="34" charset="0"/>
              </a:rPr>
              <a:t>b</a:t>
            </a:r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enzatin benzilfenoksimetilpenicilin</a:t>
            </a:r>
            <a:endParaRPr lang="sr-Latn-ME" sz="2400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benzilpenicilin</a:t>
            </a:r>
            <a:endParaRPr lang="sr-Latn-ME" sz="2400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penetamat </a:t>
            </a:r>
            <a:r>
              <a:rPr lang="sr-Latn-ME" sz="2400" dirty="0">
                <a:solidFill>
                  <a:prstClr val="black"/>
                </a:solidFill>
                <a:latin typeface="Candara" panose="020E0502030303020204" pitchFamily="34" charset="0"/>
              </a:rPr>
              <a:t>hidrojodid</a:t>
            </a:r>
            <a:endParaRPr lang="en-US" sz="2400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algn="ctr"/>
            <a:endParaRPr lang="sr-Latn-RS" dirty="0"/>
          </a:p>
        </p:txBody>
      </p:sp>
      <p:sp>
        <p:nvSpPr>
          <p:cNvPr id="114" name="Rectangle 113"/>
          <p:cNvSpPr/>
          <p:nvPr/>
        </p:nvSpPr>
        <p:spPr>
          <a:xfrm>
            <a:off x="20631150" y="1877683"/>
            <a:ext cx="952500" cy="3830009"/>
          </a:xfrm>
          <a:prstGeom prst="rect">
            <a:avLst/>
          </a:prstGeom>
          <a:solidFill>
            <a:srgbClr val="ED715F"/>
          </a:solidFill>
          <a:ln>
            <a:solidFill>
              <a:srgbClr val="ED71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ectangle 117"/>
          <p:cNvSpPr/>
          <p:nvPr/>
        </p:nvSpPr>
        <p:spPr>
          <a:xfrm>
            <a:off x="20648373" y="9079786"/>
            <a:ext cx="933450" cy="5467067"/>
          </a:xfrm>
          <a:prstGeom prst="rect">
            <a:avLst/>
          </a:prstGeom>
          <a:solidFill>
            <a:srgbClr val="FFD231"/>
          </a:solidFill>
          <a:ln>
            <a:solidFill>
              <a:srgbClr val="FFD2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Rectangle 118"/>
          <p:cNvSpPr/>
          <p:nvPr/>
        </p:nvSpPr>
        <p:spPr>
          <a:xfrm>
            <a:off x="20631150" y="5842176"/>
            <a:ext cx="952499" cy="3052245"/>
          </a:xfrm>
          <a:prstGeom prst="rect">
            <a:avLst/>
          </a:prstGeom>
          <a:solidFill>
            <a:srgbClr val="EF8100"/>
          </a:solidFill>
          <a:ln>
            <a:solidFill>
              <a:srgbClr val="EF81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Rectangle 119"/>
          <p:cNvSpPr/>
          <p:nvPr/>
        </p:nvSpPr>
        <p:spPr>
          <a:xfrm>
            <a:off x="20633636" y="14669247"/>
            <a:ext cx="948188" cy="7356397"/>
          </a:xfrm>
          <a:prstGeom prst="rect">
            <a:avLst/>
          </a:prstGeom>
          <a:solidFill>
            <a:srgbClr val="A6A6A6"/>
          </a:solidFill>
          <a:ln>
            <a:solidFill>
              <a:srgbClr val="A6A6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TextBox 122"/>
          <p:cNvSpPr txBox="1"/>
          <p:nvPr/>
        </p:nvSpPr>
        <p:spPr>
          <a:xfrm>
            <a:off x="3636" y="22172109"/>
            <a:ext cx="21613000" cy="877327"/>
          </a:xfrm>
          <a:prstGeom prst="rect">
            <a:avLst/>
          </a:prstGeom>
          <a:solidFill>
            <a:srgbClr val="F0FAF9"/>
          </a:solidFill>
          <a:ln w="12700">
            <a:noFill/>
          </a:ln>
        </p:spPr>
        <p:txBody>
          <a:bodyPr wrap="square" rtlCol="0">
            <a:spAutoFit/>
          </a:bodyPr>
          <a:lstStyle/>
          <a:p>
            <a:endParaRPr lang="sr-Latn-RS" dirty="0"/>
          </a:p>
        </p:txBody>
      </p:sp>
      <p:sp>
        <p:nvSpPr>
          <p:cNvPr id="124" name="TextBox 123"/>
          <p:cNvSpPr txBox="1"/>
          <p:nvPr/>
        </p:nvSpPr>
        <p:spPr>
          <a:xfrm>
            <a:off x="0" y="22179456"/>
            <a:ext cx="21581823" cy="830997"/>
          </a:xfrm>
          <a:prstGeom prst="rect">
            <a:avLst/>
          </a:prstGeom>
          <a:noFill/>
          <a:ln>
            <a:solidFill>
              <a:srgbClr val="CCECEA"/>
            </a:solidFill>
          </a:ln>
        </p:spPr>
        <p:txBody>
          <a:bodyPr wrap="square" rtlCol="0">
            <a:spAutoFit/>
          </a:bodyPr>
          <a:lstStyle/>
          <a:p>
            <a:r>
              <a:rPr lang="sr-Latn-ME" sz="2400" i="1" dirty="0" smtClean="0">
                <a:solidFill>
                  <a:srgbClr val="C00000"/>
                </a:solidFill>
                <a:latin typeface="Candara" panose="020E0502030303020204" pitchFamily="34" charset="0"/>
              </a:rPr>
              <a:t>    * </a:t>
            </a:r>
            <a:r>
              <a:rPr lang="sr-Latn-ME" sz="2400" i="1" dirty="0">
                <a:solidFill>
                  <a:srgbClr val="640000"/>
                </a:solidFill>
                <a:latin typeface="Candara" panose="020E0502030303020204" pitchFamily="34" charset="0"/>
              </a:rPr>
              <a:t>Zabranjeno za upotrebu kod životinja koje se koriste za proizvodnju hrane prema </a:t>
            </a:r>
            <a:r>
              <a:rPr lang="sr-Latn-ME" sz="2400" i="1" dirty="0" smtClean="0">
                <a:solidFill>
                  <a:srgbClr val="640000"/>
                </a:solidFill>
                <a:latin typeface="Candara" panose="020E0502030303020204" pitchFamily="34" charset="0"/>
              </a:rPr>
              <a:t>Naredbi </a:t>
            </a:r>
            <a:r>
              <a:rPr lang="sr-Latn-ME" sz="2400" i="1" dirty="0">
                <a:solidFill>
                  <a:srgbClr val="640000"/>
                </a:solidFill>
                <a:latin typeface="Candara" panose="020E0502030303020204" pitchFamily="34" charset="0"/>
              </a:rPr>
              <a:t>o zabrani upotrebe i tretiranja životinja određenim supstancama i</a:t>
            </a:r>
          </a:p>
          <a:p>
            <a:r>
              <a:rPr lang="sr-Latn-ME" sz="2400" i="1" dirty="0">
                <a:solidFill>
                  <a:srgbClr val="640000"/>
                </a:solidFill>
                <a:latin typeface="Candara" panose="020E0502030303020204" pitchFamily="34" charset="0"/>
              </a:rPr>
              <a:t>  veterinarskim </a:t>
            </a:r>
            <a:r>
              <a:rPr lang="sr-Latn-ME" sz="2400" i="1" dirty="0" err="1">
                <a:solidFill>
                  <a:srgbClr val="640000"/>
                </a:solidFill>
                <a:latin typeface="Candara" panose="020E0502030303020204" pitchFamily="34" charset="0"/>
              </a:rPr>
              <a:t>ljekovima,"Službeni</a:t>
            </a:r>
            <a:r>
              <a:rPr lang="sr-Latn-ME" sz="2400" i="1" dirty="0">
                <a:solidFill>
                  <a:srgbClr val="640000"/>
                </a:solidFill>
                <a:latin typeface="Candara" panose="020E0502030303020204" pitchFamily="34" charset="0"/>
              </a:rPr>
              <a:t> list Crne Gore", br. 017/24 od 27.02.2024</a:t>
            </a:r>
            <a:endParaRPr lang="sr-Latn-RS" sz="2400" i="1" dirty="0">
              <a:solidFill>
                <a:srgbClr val="640000"/>
              </a:solidFill>
              <a:latin typeface="Candara" panose="020E0502030303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 rot="16200000">
            <a:off x="19330686" y="3330989"/>
            <a:ext cx="38300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3600" b="1" dirty="0">
                <a:solidFill>
                  <a:prstClr val="white"/>
                </a:solidFill>
                <a:latin typeface="Candara" panose="020E0502030303020204" pitchFamily="34" charset="0"/>
              </a:rPr>
              <a:t>IZBJEGAVATI</a:t>
            </a:r>
          </a:p>
          <a:p>
            <a:endParaRPr lang="sr-Latn-RS" dirty="0"/>
          </a:p>
        </p:txBody>
      </p:sp>
      <p:sp>
        <p:nvSpPr>
          <p:cNvPr id="3" name="TextBox 2"/>
          <p:cNvSpPr txBox="1"/>
          <p:nvPr/>
        </p:nvSpPr>
        <p:spPr>
          <a:xfrm rot="16200000">
            <a:off x="19720111" y="6886863"/>
            <a:ext cx="305224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3600" b="1" dirty="0">
                <a:solidFill>
                  <a:prstClr val="white"/>
                </a:solidFill>
                <a:latin typeface="Candara" panose="020E0502030303020204" pitchFamily="34" charset="0"/>
              </a:rPr>
              <a:t>OGRANIČITI</a:t>
            </a:r>
          </a:p>
          <a:p>
            <a:endParaRPr lang="sr-Latn-RS" dirty="0"/>
          </a:p>
        </p:txBody>
      </p:sp>
      <p:sp>
        <p:nvSpPr>
          <p:cNvPr id="6" name="TextBox 5"/>
          <p:cNvSpPr txBox="1"/>
          <p:nvPr/>
        </p:nvSpPr>
        <p:spPr>
          <a:xfrm rot="16200000">
            <a:off x="17567526" y="17885780"/>
            <a:ext cx="735639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3600" b="1" dirty="0">
                <a:solidFill>
                  <a:prstClr val="white"/>
                </a:solidFill>
                <a:latin typeface="Candara" panose="020E0502030303020204" pitchFamily="34" charset="0"/>
              </a:rPr>
              <a:t>PROMIŠLJENO</a:t>
            </a:r>
          </a:p>
          <a:p>
            <a:endParaRPr lang="sr-Latn-RS" dirty="0"/>
          </a:p>
        </p:txBody>
      </p:sp>
      <p:sp>
        <p:nvSpPr>
          <p:cNvPr id="22" name="TextBox 21"/>
          <p:cNvSpPr txBox="1"/>
          <p:nvPr/>
        </p:nvSpPr>
        <p:spPr>
          <a:xfrm rot="16200000">
            <a:off x="18510623" y="11355328"/>
            <a:ext cx="54744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3600" b="1" dirty="0">
                <a:solidFill>
                  <a:prstClr val="white"/>
                </a:solidFill>
                <a:latin typeface="Candara" panose="020E0502030303020204" pitchFamily="34" charset="0"/>
              </a:rPr>
              <a:t>OPREZNO</a:t>
            </a:r>
          </a:p>
          <a:p>
            <a:endParaRPr lang="sr-Latn-R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631</TotalTime>
  <Words>336</Words>
  <Application>Microsoft Office PowerPoint</Application>
  <PresentationFormat>Custom</PresentationFormat>
  <Paragraphs>159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Arial</vt:lpstr>
      <vt:lpstr>Candara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Your paragraph text</dc:title>
  <dc:creator>Svetlana Vujović</dc:creator>
  <cp:lastModifiedBy>Tatjana Babović</cp:lastModifiedBy>
  <cp:revision>69</cp:revision>
  <dcterms:created xsi:type="dcterms:W3CDTF">2006-08-16T00:00:00Z</dcterms:created>
  <dcterms:modified xsi:type="dcterms:W3CDTF">2025-11-18T09:40:44Z</dcterms:modified>
  <dc:identifier>DAG3RUwyvlI</dc:identifier>
</cp:coreProperties>
</file>