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3"/>
  </p:notesMasterIdLst>
  <p:sldIdLst>
    <p:sldId id="256" r:id="rId2"/>
  </p:sldIdLst>
  <p:sldSz cx="21602700" cy="32397700"/>
  <p:notesSz cx="6858000" cy="9144000"/>
  <p:embeddedFontLst>
    <p:embeddedFont>
      <p:font typeface="Candara" panose="020E0502030303020204" pitchFamily="34" charset="0"/>
      <p:regular r:id="rId4"/>
      <p:bold r:id="rId5"/>
      <p:italic r:id="rId6"/>
      <p:boldItalic r:id="rId7"/>
    </p:embeddedFont>
    <p:embeddedFont>
      <p:font typeface="Calibri" panose="020F0502020204030204" pitchFamily="34" charset="0"/>
      <p:regular r:id="rId8"/>
      <p:bold r:id="rId9"/>
      <p:italic r:id="rId10"/>
      <p:boldItalic r:id="rId11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Nevena Novaković" initials="NN" lastIdx="0" clrIdx="0">
    <p:extLst>
      <p:ext uri="{19B8F6BF-5375-455C-9EA6-DF929625EA0E}">
        <p15:presenceInfo xmlns:p15="http://schemas.microsoft.com/office/powerpoint/2012/main" userId="S-1-5-21-422276442-2888069736-3006775589-24200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ECEA"/>
    <a:srgbClr val="2CB1A9"/>
    <a:srgbClr val="E6E6E6"/>
    <a:srgbClr val="CCFFFF"/>
    <a:srgbClr val="C86664"/>
    <a:srgbClr val="D89290"/>
    <a:srgbClr val="DFDFDF"/>
    <a:srgbClr val="A6A6A6"/>
    <a:srgbClr val="FFF4CD"/>
    <a:srgbClr val="FFD23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767" autoAdjust="0"/>
  </p:normalViewPr>
  <p:slideViewPr>
    <p:cSldViewPr>
      <p:cViewPr varScale="1">
        <p:scale>
          <a:sx n="23" d="100"/>
          <a:sy n="23" d="100"/>
        </p:scale>
        <p:origin x="3234" y="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5.fntdata"/><Relationship Id="rId13" Type="http://schemas.openxmlformats.org/officeDocument/2006/relationships/presProps" Target="presProps.xml"/><Relationship Id="rId3" Type="http://schemas.openxmlformats.org/officeDocument/2006/relationships/notesMaster" Target="notesMasters/notesMaster1.xml"/><Relationship Id="rId7" Type="http://schemas.openxmlformats.org/officeDocument/2006/relationships/font" Target="fonts/font4.fntdata"/><Relationship Id="rId12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3.fntdata"/><Relationship Id="rId11" Type="http://schemas.openxmlformats.org/officeDocument/2006/relationships/font" Target="fonts/font8.fntdata"/><Relationship Id="rId5" Type="http://schemas.openxmlformats.org/officeDocument/2006/relationships/font" Target="fonts/font2.fntdata"/><Relationship Id="rId15" Type="http://schemas.openxmlformats.org/officeDocument/2006/relationships/theme" Target="theme/theme1.xml"/><Relationship Id="rId10" Type="http://schemas.openxmlformats.org/officeDocument/2006/relationships/font" Target="fonts/font7.fntdata"/><Relationship Id="rId4" Type="http://schemas.openxmlformats.org/officeDocument/2006/relationships/font" Target="fonts/font1.fntdata"/><Relationship Id="rId9" Type="http://schemas.openxmlformats.org/officeDocument/2006/relationships/font" Target="fonts/font6.fntdata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B65B3B9-A6F7-48A9-BF8D-715B72973EC3}" type="datetimeFigureOut">
              <a:rPr lang="en-US" smtClean="0"/>
              <a:t>19-Nov-25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400300" y="1143000"/>
            <a:ext cx="2057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C3CF8AF-C0D8-4C75-A80C-96B2C432A9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40994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r-Latn-R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C3CF8AF-C0D8-4C75-A80C-96B2C432A953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58753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19-Nov-25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19-Nov-25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19-Nov-25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19-Nov-25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19-Nov-25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19-Nov-25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19-Nov-25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19-Nov-25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19-Nov-25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19-Nov-25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19-Nov-25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19-Nov-25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-14199" y="-33950"/>
            <a:ext cx="21630835" cy="1752600"/>
          </a:xfrm>
          <a:prstGeom prst="rect">
            <a:avLst/>
          </a:prstGeom>
          <a:solidFill>
            <a:srgbClr val="2CB1A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-45027" y="16998"/>
            <a:ext cx="21602700" cy="18288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-323850" y="16997"/>
            <a:ext cx="21773675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6000" b="1" dirty="0" smtClean="0">
                <a:solidFill>
                  <a:schemeClr val="bg1"/>
                </a:solidFill>
              </a:rPr>
              <a:t>Kategorizacija grupa antibiotika </a:t>
            </a:r>
            <a:r>
              <a:rPr lang="pl-PL" sz="6000" b="1" dirty="0">
                <a:solidFill>
                  <a:schemeClr val="bg1"/>
                </a:solidFill>
              </a:rPr>
              <a:t>za </a:t>
            </a:r>
            <a:r>
              <a:rPr lang="pl-PL" sz="6000" b="1" dirty="0" smtClean="0">
                <a:solidFill>
                  <a:schemeClr val="bg1"/>
                </a:solidFill>
              </a:rPr>
              <a:t>veterinarsku upotrebu</a:t>
            </a:r>
          </a:p>
          <a:p>
            <a:pPr algn="ctr"/>
            <a:r>
              <a:rPr lang="en-US" sz="4000" dirty="0" smtClean="0">
                <a:solidFill>
                  <a:schemeClr val="bg1"/>
                </a:solidFill>
              </a:rPr>
              <a:t>(</a:t>
            </a:r>
            <a:r>
              <a:rPr lang="sr-Latn-ME" sz="4000" dirty="0" smtClean="0">
                <a:solidFill>
                  <a:schemeClr val="bg1"/>
                </a:solidFill>
              </a:rPr>
              <a:t>usaglašena sa listom antimikrobnih ljekova rezervisanih za liječenje određenih infekcija kod ljudi)*</a:t>
            </a:r>
            <a:endParaRPr lang="en-US" sz="4000" dirty="0">
              <a:solidFill>
                <a:schemeClr val="bg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-14199" y="1802024"/>
            <a:ext cx="1502116" cy="3827411"/>
          </a:xfrm>
          <a:prstGeom prst="rect">
            <a:avLst/>
          </a:prstGeom>
          <a:solidFill>
            <a:srgbClr val="ED715F"/>
          </a:solidFill>
          <a:ln>
            <a:solidFill>
              <a:srgbClr val="ED715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27328" y="1400188"/>
            <a:ext cx="1477655" cy="27050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r-Latn-ME" sz="16600" dirty="0" smtClean="0">
                <a:solidFill>
                  <a:schemeClr val="bg1"/>
                </a:solidFill>
                <a:latin typeface="Candara" panose="020E0502030303020204" pitchFamily="34" charset="0"/>
              </a:rPr>
              <a:t>A</a:t>
            </a:r>
            <a:endParaRPr lang="en-US" sz="16600" dirty="0">
              <a:solidFill>
                <a:schemeClr val="bg1"/>
              </a:solidFill>
              <a:latin typeface="Candara" panose="020E0502030303020204" pitchFamily="34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1635820" y="1831567"/>
            <a:ext cx="4061348" cy="1340583"/>
          </a:xfrm>
          <a:prstGeom prst="rect">
            <a:avLst/>
          </a:prstGeom>
          <a:solidFill>
            <a:srgbClr val="FBDFD6"/>
          </a:solidFill>
          <a:ln>
            <a:solidFill>
              <a:srgbClr val="FBDFD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1600709" y="1901693"/>
            <a:ext cx="4125856" cy="120032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sr-Latn-ME" sz="2400" b="1" noProof="1" smtClean="0">
                <a:latin typeface="Candara" panose="020E0502030303020204" pitchFamily="34" charset="0"/>
              </a:rPr>
              <a:t>Aminopenicilini</a:t>
            </a:r>
          </a:p>
          <a:p>
            <a:pPr algn="ctr"/>
            <a:r>
              <a:rPr lang="sr-Latn-ME" sz="2400" noProof="1">
                <a:latin typeface="Candara" panose="020E0502030303020204" pitchFamily="34" charset="0"/>
              </a:rPr>
              <a:t>m</a:t>
            </a:r>
            <a:r>
              <a:rPr lang="sr-Latn-ME" sz="2400" noProof="1" smtClean="0">
                <a:latin typeface="Candara" panose="020E0502030303020204" pitchFamily="34" charset="0"/>
              </a:rPr>
              <a:t>ecilinam</a:t>
            </a:r>
            <a:endParaRPr lang="sr-Latn-ME" sz="2400" noProof="1">
              <a:latin typeface="Candara" panose="020E0502030303020204" pitchFamily="34" charset="0"/>
            </a:endParaRPr>
          </a:p>
          <a:p>
            <a:pPr algn="ctr"/>
            <a:r>
              <a:rPr lang="sr-Latn-ME" sz="2400" noProof="1" smtClean="0">
                <a:latin typeface="Candara" panose="020E0502030303020204" pitchFamily="34" charset="0"/>
              </a:rPr>
              <a:t>pivmecilinam</a:t>
            </a:r>
            <a:endParaRPr lang="sr-Latn-ME" sz="2400" noProof="1">
              <a:latin typeface="Candara" panose="020E0502030303020204" pitchFamily="34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1637155" y="3267874"/>
            <a:ext cx="4057240" cy="1255564"/>
          </a:xfrm>
          <a:prstGeom prst="rect">
            <a:avLst/>
          </a:prstGeom>
          <a:solidFill>
            <a:srgbClr val="FBDFD6"/>
          </a:solidFill>
          <a:ln>
            <a:solidFill>
              <a:srgbClr val="FBDFD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sr-Latn-ME" sz="2400" b="1" dirty="0" smtClean="0">
                <a:solidFill>
                  <a:prstClr val="black"/>
                </a:solidFill>
                <a:latin typeface="Candara" panose="020E0502030303020204" pitchFamily="34" charset="0"/>
              </a:rPr>
              <a:t>Ketolidi</a:t>
            </a:r>
            <a:endParaRPr lang="sr-Latn-ME" sz="2400" b="1" dirty="0">
              <a:solidFill>
                <a:prstClr val="black"/>
              </a:solidFill>
              <a:latin typeface="Candara" panose="020E0502030303020204" pitchFamily="34" charset="0"/>
            </a:endParaRPr>
          </a:p>
          <a:p>
            <a:pPr lvl="0" algn="ctr"/>
            <a:r>
              <a:rPr lang="sr-Latn-ME" sz="2400" dirty="0">
                <a:solidFill>
                  <a:prstClr val="black"/>
                </a:solidFill>
                <a:latin typeface="Candara" panose="020E0502030303020204" pitchFamily="34" charset="0"/>
              </a:rPr>
              <a:t>telitromicin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635820" y="4653576"/>
            <a:ext cx="4050750" cy="1010125"/>
          </a:xfrm>
          <a:prstGeom prst="rect">
            <a:avLst/>
          </a:prstGeom>
          <a:solidFill>
            <a:srgbClr val="FBDFD6"/>
          </a:solidFill>
          <a:ln>
            <a:solidFill>
              <a:srgbClr val="FBDFD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/>
          <p:cNvSpPr txBox="1"/>
          <p:nvPr/>
        </p:nvSpPr>
        <p:spPr>
          <a:xfrm>
            <a:off x="1597241" y="4621220"/>
            <a:ext cx="411681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sr-Latn-ME" sz="2400" b="1" dirty="0" smtClean="0">
                <a:solidFill>
                  <a:prstClr val="black"/>
                </a:solidFill>
                <a:latin typeface="Candara" panose="020E0502030303020204" pitchFamily="34" charset="0"/>
              </a:rPr>
              <a:t>Rifamicini (osim rifaksimina)</a:t>
            </a:r>
            <a:endParaRPr lang="sr-Latn-ME" sz="2400" b="1" dirty="0">
              <a:solidFill>
                <a:prstClr val="black"/>
              </a:solidFill>
              <a:latin typeface="Candara" panose="020E0502030303020204" pitchFamily="34" charset="0"/>
            </a:endParaRPr>
          </a:p>
          <a:p>
            <a:pPr lvl="0" algn="ctr"/>
            <a:r>
              <a:rPr lang="sr-Latn-ME" sz="2400" dirty="0" smtClean="0">
                <a:solidFill>
                  <a:prstClr val="black"/>
                </a:solidFill>
                <a:latin typeface="Candara" panose="020E0502030303020204" pitchFamily="34" charset="0"/>
              </a:rPr>
              <a:t>rifampicin</a:t>
            </a:r>
            <a:endParaRPr lang="en-US" sz="2400" dirty="0">
              <a:solidFill>
                <a:prstClr val="black"/>
              </a:solidFill>
              <a:latin typeface="Candara" panose="020E0502030303020204" pitchFamily="34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5853471" y="1832364"/>
            <a:ext cx="4940748" cy="1060082"/>
          </a:xfrm>
          <a:prstGeom prst="rect">
            <a:avLst/>
          </a:prstGeom>
          <a:solidFill>
            <a:srgbClr val="FBDFD6"/>
          </a:solidFill>
          <a:ln>
            <a:solidFill>
              <a:srgbClr val="FBDFD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Rectangle 16"/>
          <p:cNvSpPr/>
          <p:nvPr/>
        </p:nvSpPr>
        <p:spPr>
          <a:xfrm>
            <a:off x="5853471" y="3006862"/>
            <a:ext cx="4961657" cy="1165530"/>
          </a:xfrm>
          <a:prstGeom prst="rect">
            <a:avLst/>
          </a:prstGeom>
          <a:solidFill>
            <a:srgbClr val="FBDFD6"/>
          </a:solidFill>
          <a:ln>
            <a:solidFill>
              <a:srgbClr val="FBDFD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5832473" y="4294610"/>
            <a:ext cx="4961745" cy="1381602"/>
          </a:xfrm>
          <a:prstGeom prst="rect">
            <a:avLst/>
          </a:prstGeom>
          <a:solidFill>
            <a:srgbClr val="FBDFD6"/>
          </a:solidFill>
          <a:ln>
            <a:solidFill>
              <a:srgbClr val="FBDFD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10999783" y="1844099"/>
            <a:ext cx="4837235" cy="3848650"/>
          </a:xfrm>
          <a:prstGeom prst="rect">
            <a:avLst/>
          </a:prstGeom>
          <a:solidFill>
            <a:srgbClr val="FBDFD6"/>
          </a:solidFill>
          <a:ln>
            <a:solidFill>
              <a:srgbClr val="FBDFD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>
            <a:off x="15976430" y="1836315"/>
            <a:ext cx="4506817" cy="1002745"/>
          </a:xfrm>
          <a:prstGeom prst="rect">
            <a:avLst/>
          </a:prstGeom>
          <a:solidFill>
            <a:srgbClr val="FBDFD6"/>
          </a:solidFill>
          <a:ln>
            <a:solidFill>
              <a:srgbClr val="FBDFD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15976430" y="3019286"/>
            <a:ext cx="4506817" cy="2673463"/>
          </a:xfrm>
          <a:prstGeom prst="rect">
            <a:avLst/>
          </a:prstGeom>
          <a:solidFill>
            <a:srgbClr val="FBDFD6"/>
          </a:solidFill>
          <a:ln>
            <a:solidFill>
              <a:srgbClr val="FBDFD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TextBox 22"/>
          <p:cNvSpPr txBox="1"/>
          <p:nvPr/>
        </p:nvSpPr>
        <p:spPr>
          <a:xfrm>
            <a:off x="5757745" y="1877616"/>
            <a:ext cx="5036473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r-Latn-ME" sz="2400" b="1" dirty="0" smtClean="0">
                <a:latin typeface="Candara" panose="020E0502030303020204" pitchFamily="34" charset="0"/>
              </a:rPr>
              <a:t>Riminofenazini</a:t>
            </a:r>
            <a:endParaRPr lang="sr-Latn-ME" sz="2400" b="1" dirty="0">
              <a:latin typeface="Candara" panose="020E0502030303020204" pitchFamily="34" charset="0"/>
            </a:endParaRPr>
          </a:p>
          <a:p>
            <a:pPr algn="ctr"/>
            <a:r>
              <a:rPr lang="sr-Latn-ME" sz="2400" dirty="0" smtClean="0">
                <a:latin typeface="Candara" panose="020E0502030303020204" pitchFamily="34" charset="0"/>
              </a:rPr>
              <a:t>klofazimin</a:t>
            </a:r>
            <a:endParaRPr lang="en-US" sz="2400" dirty="0" smtClean="0">
              <a:latin typeface="Candara" panose="020E0502030303020204" pitchFamily="34" charset="0"/>
            </a:endParaRPr>
          </a:p>
          <a:p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 rot="10800000" flipV="1">
            <a:off x="5853471" y="3032242"/>
            <a:ext cx="4982654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r-Latn-ME" sz="2400" b="1" dirty="0" smtClean="0">
                <a:latin typeface="Candara" panose="020E0502030303020204" pitchFamily="34" charset="0"/>
              </a:rPr>
              <a:t>Sulfoni</a:t>
            </a:r>
            <a:endParaRPr lang="sr-Latn-ME" sz="2400" b="1" dirty="0">
              <a:latin typeface="Candara" panose="020E0502030303020204" pitchFamily="34" charset="0"/>
            </a:endParaRPr>
          </a:p>
          <a:p>
            <a:pPr algn="ctr"/>
            <a:r>
              <a:rPr lang="sr-Latn-ME" sz="2400" dirty="0" smtClean="0">
                <a:latin typeface="Candara" panose="020E0502030303020204" pitchFamily="34" charset="0"/>
              </a:rPr>
              <a:t>dapson</a:t>
            </a:r>
            <a:endParaRPr lang="en-US" sz="2400" dirty="0">
              <a:latin typeface="Candara" panose="020E0502030303020204" pitchFamily="34" charset="0"/>
            </a:endParaRPr>
          </a:p>
          <a:p>
            <a:pPr algn="ctr"/>
            <a:endParaRPr lang="en-US" dirty="0"/>
          </a:p>
        </p:txBody>
      </p:sp>
      <p:sp>
        <p:nvSpPr>
          <p:cNvPr id="25" name="TextBox 24"/>
          <p:cNvSpPr txBox="1"/>
          <p:nvPr/>
        </p:nvSpPr>
        <p:spPr>
          <a:xfrm>
            <a:off x="5853471" y="4261111"/>
            <a:ext cx="4961657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r-Latn-ME" sz="2400" b="1" dirty="0" smtClean="0">
                <a:latin typeface="Candara" panose="020E0502030303020204" pitchFamily="34" charset="0"/>
              </a:rPr>
              <a:t>Streptogramini</a:t>
            </a:r>
            <a:endParaRPr lang="sr-Latn-ME" sz="2400" b="1" dirty="0">
              <a:latin typeface="Candara" panose="020E0502030303020204" pitchFamily="34" charset="0"/>
            </a:endParaRPr>
          </a:p>
          <a:p>
            <a:pPr algn="ctr"/>
            <a:r>
              <a:rPr lang="sr-Latn-ME" sz="2400" dirty="0">
                <a:latin typeface="Candara" panose="020E0502030303020204" pitchFamily="34" charset="0"/>
              </a:rPr>
              <a:t>p</a:t>
            </a:r>
            <a:r>
              <a:rPr lang="sr-Latn-ME" sz="2400" dirty="0" smtClean="0">
                <a:latin typeface="Candara" panose="020E0502030303020204" pitchFamily="34" charset="0"/>
              </a:rPr>
              <a:t>ristinamicin</a:t>
            </a:r>
            <a:endParaRPr lang="sr-Latn-ME" sz="2400" dirty="0">
              <a:latin typeface="Candara" panose="020E0502030303020204" pitchFamily="34" charset="0"/>
            </a:endParaRPr>
          </a:p>
          <a:p>
            <a:pPr algn="ctr"/>
            <a:r>
              <a:rPr lang="sr-Latn-ME" sz="2400" dirty="0" smtClean="0">
                <a:latin typeface="Candara" panose="020E0502030303020204" pitchFamily="34" charset="0"/>
              </a:rPr>
              <a:t>virginiamicin</a:t>
            </a:r>
            <a:endParaRPr lang="en-US" sz="2400" dirty="0">
              <a:latin typeface="Candara" panose="020E0502030303020204" pitchFamily="34" charset="0"/>
            </a:endParaRPr>
          </a:p>
          <a:p>
            <a:endParaRPr lang="en-US" dirty="0"/>
          </a:p>
        </p:txBody>
      </p:sp>
      <p:sp>
        <p:nvSpPr>
          <p:cNvPr id="26" name="TextBox 25"/>
          <p:cNvSpPr txBox="1"/>
          <p:nvPr/>
        </p:nvSpPr>
        <p:spPr>
          <a:xfrm>
            <a:off x="11016222" y="1804168"/>
            <a:ext cx="4796255" cy="29546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r-Latn-ME" sz="2400" b="1" dirty="0" smtClean="0">
                <a:latin typeface="Candara" panose="020E0502030303020204" pitchFamily="34" charset="0"/>
              </a:rPr>
              <a:t>Ljekovi koji se koriste isključivo za </a:t>
            </a:r>
            <a:r>
              <a:rPr lang="sr-Latn-ME" sz="2400" b="1" noProof="1" smtClean="0">
                <a:latin typeface="Candara" panose="020E0502030303020204" pitchFamily="34" charset="0"/>
              </a:rPr>
              <a:t>liječenje tuberkuloze ili drugih mikobakterijskih bolesti</a:t>
            </a:r>
            <a:endParaRPr lang="sr-Latn-ME" sz="2400" noProof="1">
              <a:latin typeface="Candara" panose="020E0502030303020204" pitchFamily="34" charset="0"/>
            </a:endParaRPr>
          </a:p>
          <a:p>
            <a:pPr algn="ctr"/>
            <a:r>
              <a:rPr lang="sr-Latn-ME" sz="2400" noProof="1">
                <a:latin typeface="Candara" panose="020E0502030303020204" pitchFamily="34" charset="0"/>
              </a:rPr>
              <a:t>i</a:t>
            </a:r>
            <a:r>
              <a:rPr lang="sr-Latn-ME" sz="2400" noProof="1" smtClean="0">
                <a:latin typeface="Candara" panose="020E0502030303020204" pitchFamily="34" charset="0"/>
              </a:rPr>
              <a:t>zoniazid</a:t>
            </a:r>
            <a:endParaRPr lang="sr-Latn-ME" sz="2400" noProof="1">
              <a:latin typeface="Candara" panose="020E0502030303020204" pitchFamily="34" charset="0"/>
            </a:endParaRPr>
          </a:p>
          <a:p>
            <a:pPr algn="ctr"/>
            <a:r>
              <a:rPr lang="sr-Latn-ME" sz="2400" noProof="1">
                <a:latin typeface="Candara" panose="020E0502030303020204" pitchFamily="34" charset="0"/>
              </a:rPr>
              <a:t>e</a:t>
            </a:r>
            <a:r>
              <a:rPr lang="sr-Latn-ME" sz="2400" noProof="1" smtClean="0">
                <a:latin typeface="Candara" panose="020E0502030303020204" pitchFamily="34" charset="0"/>
              </a:rPr>
              <a:t>tambutol</a:t>
            </a:r>
            <a:endParaRPr lang="sr-Latn-ME" sz="2400" noProof="1">
              <a:latin typeface="Candara" panose="020E0502030303020204" pitchFamily="34" charset="0"/>
            </a:endParaRPr>
          </a:p>
          <a:p>
            <a:pPr algn="ctr"/>
            <a:r>
              <a:rPr lang="sr-Latn-ME" sz="2400" noProof="1">
                <a:latin typeface="Candara" panose="020E0502030303020204" pitchFamily="34" charset="0"/>
              </a:rPr>
              <a:t>p</a:t>
            </a:r>
            <a:r>
              <a:rPr lang="sr-Latn-ME" sz="2400" noProof="1" smtClean="0">
                <a:latin typeface="Candara" panose="020E0502030303020204" pitchFamily="34" charset="0"/>
              </a:rPr>
              <a:t>irazinamid</a:t>
            </a:r>
            <a:endParaRPr lang="sr-Latn-ME" sz="2400" noProof="1">
              <a:latin typeface="Candara" panose="020E0502030303020204" pitchFamily="34" charset="0"/>
            </a:endParaRPr>
          </a:p>
          <a:p>
            <a:pPr algn="ctr"/>
            <a:r>
              <a:rPr lang="sr-Latn-ME" sz="2400" noProof="1" smtClean="0">
                <a:latin typeface="Candara" panose="020E0502030303020204" pitchFamily="34" charset="0"/>
              </a:rPr>
              <a:t>etionamid</a:t>
            </a:r>
          </a:p>
          <a:p>
            <a:endParaRPr lang="en-US" dirty="0"/>
          </a:p>
        </p:txBody>
      </p:sp>
      <p:sp>
        <p:nvSpPr>
          <p:cNvPr id="27" name="TextBox 26"/>
          <p:cNvSpPr txBox="1"/>
          <p:nvPr/>
        </p:nvSpPr>
        <p:spPr>
          <a:xfrm>
            <a:off x="15960380" y="1830549"/>
            <a:ext cx="4522867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r-Latn-ME" sz="2400" b="1" dirty="0" smtClean="0">
                <a:latin typeface="Candara" panose="020E0502030303020204" pitchFamily="34" charset="0"/>
              </a:rPr>
              <a:t>Pseudomonske kiseline</a:t>
            </a:r>
          </a:p>
          <a:p>
            <a:pPr algn="ctr"/>
            <a:r>
              <a:rPr lang="sr-Latn-ME" sz="2400" dirty="0" smtClean="0">
                <a:latin typeface="Candara" panose="020E0502030303020204" pitchFamily="34" charset="0"/>
              </a:rPr>
              <a:t>mupirocin</a:t>
            </a:r>
            <a:endParaRPr lang="en-US" sz="2400" dirty="0">
              <a:latin typeface="Candara" panose="020E0502030303020204" pitchFamily="34" charset="0"/>
            </a:endParaRPr>
          </a:p>
          <a:p>
            <a:endParaRPr lang="en-US" dirty="0"/>
          </a:p>
        </p:txBody>
      </p:sp>
      <p:sp>
        <p:nvSpPr>
          <p:cNvPr id="28" name="TextBox 27"/>
          <p:cNvSpPr txBox="1"/>
          <p:nvPr/>
        </p:nvSpPr>
        <p:spPr>
          <a:xfrm>
            <a:off x="16018251" y="3018908"/>
            <a:ext cx="4591902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r-Latn-ME" sz="2400" b="1" dirty="0" smtClean="0">
                <a:latin typeface="Candara" panose="020E0502030303020204" pitchFamily="34" charset="0"/>
              </a:rPr>
              <a:t>Supstance koje su novoodobrene u humanoj medicini nakon objave AMEG kategorizacije</a:t>
            </a:r>
            <a:endParaRPr lang="sr-Latn-ME" sz="2400" dirty="0">
              <a:latin typeface="Candara" panose="020E0502030303020204" pitchFamily="34" charset="0"/>
            </a:endParaRPr>
          </a:p>
          <a:p>
            <a:pPr algn="ctr"/>
            <a:r>
              <a:rPr lang="sr-Latn-ME" sz="2400" dirty="0" smtClean="0">
                <a:latin typeface="Candara" panose="020E0502030303020204" pitchFamily="34" charset="0"/>
              </a:rPr>
              <a:t>potrebno je utvrditi</a:t>
            </a:r>
            <a:endParaRPr lang="en-US" sz="2400" dirty="0">
              <a:latin typeface="Candara" panose="020E0502030303020204" pitchFamily="34" charset="0"/>
            </a:endParaRPr>
          </a:p>
          <a:p>
            <a:endParaRPr lang="en-US" dirty="0"/>
          </a:p>
        </p:txBody>
      </p:sp>
      <p:sp>
        <p:nvSpPr>
          <p:cNvPr id="30" name="TextBox 29"/>
          <p:cNvSpPr txBox="1"/>
          <p:nvPr/>
        </p:nvSpPr>
        <p:spPr>
          <a:xfrm>
            <a:off x="13773150" y="4235450"/>
            <a:ext cx="3810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32" name="Rectangle 31"/>
          <p:cNvSpPr/>
          <p:nvPr/>
        </p:nvSpPr>
        <p:spPr>
          <a:xfrm flipH="1">
            <a:off x="-31949" y="5785800"/>
            <a:ext cx="1514724" cy="3137621"/>
          </a:xfrm>
          <a:prstGeom prst="rect">
            <a:avLst/>
          </a:prstGeom>
          <a:solidFill>
            <a:srgbClr val="EF8100"/>
          </a:solidFill>
          <a:ln>
            <a:solidFill>
              <a:srgbClr val="EF81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 sz="16600" dirty="0">
              <a:solidFill>
                <a:prstClr val="white"/>
              </a:solidFill>
              <a:latin typeface="Candara" panose="020E0502030303020204" pitchFamily="34" charset="0"/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1610522" y="5786384"/>
            <a:ext cx="4082538" cy="3136454"/>
          </a:xfrm>
          <a:prstGeom prst="rect">
            <a:avLst/>
          </a:prstGeom>
          <a:solidFill>
            <a:srgbClr val="FFDCB8"/>
          </a:solidFill>
          <a:ln>
            <a:solidFill>
              <a:srgbClr val="FFDCB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/>
          <p:cNvSpPr/>
          <p:nvPr/>
        </p:nvSpPr>
        <p:spPr>
          <a:xfrm>
            <a:off x="5832473" y="5810249"/>
            <a:ext cx="4982655" cy="3086101"/>
          </a:xfrm>
          <a:prstGeom prst="rect">
            <a:avLst/>
          </a:prstGeom>
          <a:solidFill>
            <a:srgbClr val="FFDCB8"/>
          </a:solidFill>
          <a:ln>
            <a:solidFill>
              <a:srgbClr val="FFDCB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/>
          <p:cNvSpPr/>
          <p:nvPr/>
        </p:nvSpPr>
        <p:spPr>
          <a:xfrm>
            <a:off x="11011034" y="5809501"/>
            <a:ext cx="9472212" cy="3084920"/>
          </a:xfrm>
          <a:prstGeom prst="rect">
            <a:avLst/>
          </a:prstGeom>
          <a:solidFill>
            <a:srgbClr val="FFDCB8"/>
          </a:solidFill>
          <a:ln>
            <a:solidFill>
              <a:srgbClr val="FFDCB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TextBox 36"/>
          <p:cNvSpPr txBox="1"/>
          <p:nvPr/>
        </p:nvSpPr>
        <p:spPr>
          <a:xfrm>
            <a:off x="1610522" y="5809268"/>
            <a:ext cx="4082538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sr-Latn-ME" sz="2400" b="1" dirty="0" smtClean="0">
                <a:solidFill>
                  <a:prstClr val="black"/>
                </a:solidFill>
                <a:latin typeface="Candara" panose="020E0502030303020204" pitchFamily="34" charset="0"/>
              </a:rPr>
              <a:t>Cefalosporini 3. i 4. generacije, osim kombinacija s inhibitorima </a:t>
            </a:r>
            <a:r>
              <a:rPr lang="el-GR" sz="2400" dirty="0"/>
              <a:t>β</a:t>
            </a:r>
            <a:r>
              <a:rPr lang="sr-Latn-ME" sz="2400" b="1" dirty="0" smtClean="0">
                <a:solidFill>
                  <a:prstClr val="black"/>
                </a:solidFill>
                <a:latin typeface="Candara" panose="020E0502030303020204" pitchFamily="34" charset="0"/>
              </a:rPr>
              <a:t> – laktamaze</a:t>
            </a:r>
            <a:endParaRPr lang="sr-Latn-ME" sz="2400" b="1" dirty="0">
              <a:solidFill>
                <a:prstClr val="black"/>
              </a:solidFill>
              <a:latin typeface="Candara" panose="020E0502030303020204" pitchFamily="34" charset="0"/>
            </a:endParaRPr>
          </a:p>
          <a:p>
            <a:pPr lvl="0" algn="ctr"/>
            <a:r>
              <a:rPr lang="sr-Latn-ME" sz="2400" dirty="0">
                <a:solidFill>
                  <a:prstClr val="black"/>
                </a:solidFill>
                <a:latin typeface="Candara" panose="020E0502030303020204" pitchFamily="34" charset="0"/>
              </a:rPr>
              <a:t>c</a:t>
            </a:r>
            <a:r>
              <a:rPr lang="sr-Latn-ME" sz="2400" dirty="0" smtClean="0">
                <a:solidFill>
                  <a:prstClr val="black"/>
                </a:solidFill>
                <a:latin typeface="Candara" panose="020E0502030303020204" pitchFamily="34" charset="0"/>
              </a:rPr>
              <a:t>efoperazon</a:t>
            </a:r>
            <a:endParaRPr lang="sr-Latn-ME" sz="2400" dirty="0">
              <a:solidFill>
                <a:prstClr val="black"/>
              </a:solidFill>
              <a:latin typeface="Candara" panose="020E0502030303020204" pitchFamily="34" charset="0"/>
            </a:endParaRPr>
          </a:p>
          <a:p>
            <a:pPr lvl="0" algn="ctr"/>
            <a:r>
              <a:rPr lang="sr-Latn-ME" sz="2400" dirty="0">
                <a:solidFill>
                  <a:prstClr val="black"/>
                </a:solidFill>
                <a:latin typeface="Candara" panose="020E0502030303020204" pitchFamily="34" charset="0"/>
              </a:rPr>
              <a:t>c</a:t>
            </a:r>
            <a:r>
              <a:rPr lang="sr-Latn-ME" sz="2400" dirty="0" smtClean="0">
                <a:solidFill>
                  <a:prstClr val="black"/>
                </a:solidFill>
                <a:latin typeface="Candara" panose="020E0502030303020204" pitchFamily="34" charset="0"/>
              </a:rPr>
              <a:t>efovecin</a:t>
            </a:r>
            <a:endParaRPr lang="sr-Latn-ME" sz="2400" dirty="0">
              <a:solidFill>
                <a:prstClr val="black"/>
              </a:solidFill>
              <a:latin typeface="Candara" panose="020E0502030303020204" pitchFamily="34" charset="0"/>
            </a:endParaRPr>
          </a:p>
          <a:p>
            <a:pPr lvl="0" algn="ctr"/>
            <a:r>
              <a:rPr lang="sr-Latn-ME" sz="2400" dirty="0">
                <a:solidFill>
                  <a:prstClr val="black"/>
                </a:solidFill>
                <a:latin typeface="Candara" panose="020E0502030303020204" pitchFamily="34" charset="0"/>
              </a:rPr>
              <a:t>c</a:t>
            </a:r>
            <a:r>
              <a:rPr lang="sr-Latn-ME" sz="2400" dirty="0" smtClean="0">
                <a:solidFill>
                  <a:prstClr val="black"/>
                </a:solidFill>
                <a:latin typeface="Candara" panose="020E0502030303020204" pitchFamily="34" charset="0"/>
              </a:rPr>
              <a:t>efkvinom</a:t>
            </a:r>
            <a:endParaRPr lang="sr-Latn-ME" sz="2400" dirty="0">
              <a:solidFill>
                <a:prstClr val="black"/>
              </a:solidFill>
              <a:latin typeface="Candara" panose="020E0502030303020204" pitchFamily="34" charset="0"/>
            </a:endParaRPr>
          </a:p>
          <a:p>
            <a:pPr lvl="0" algn="ctr"/>
            <a:r>
              <a:rPr lang="sr-Latn-ME" sz="2400" dirty="0" smtClean="0">
                <a:solidFill>
                  <a:prstClr val="black"/>
                </a:solidFill>
                <a:latin typeface="Candara" panose="020E0502030303020204" pitchFamily="34" charset="0"/>
              </a:rPr>
              <a:t>ceftiofur</a:t>
            </a:r>
          </a:p>
          <a:p>
            <a:pPr lvl="2"/>
            <a:endParaRPr lang="en-US" sz="2400" dirty="0">
              <a:solidFill>
                <a:prstClr val="black"/>
              </a:solidFill>
              <a:latin typeface="Candara" panose="020E0502030303020204" pitchFamily="34" charset="0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5832473" y="5937130"/>
            <a:ext cx="498265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sr-Latn-ME" sz="2400" b="1" dirty="0" smtClean="0">
                <a:solidFill>
                  <a:prstClr val="black"/>
                </a:solidFill>
                <a:latin typeface="Candara" panose="020E0502030303020204" pitchFamily="34" charset="0"/>
              </a:rPr>
              <a:t>Polimiksini</a:t>
            </a:r>
          </a:p>
          <a:p>
            <a:pPr lvl="0" algn="ctr"/>
            <a:r>
              <a:rPr lang="sr-Latn-ME" sz="2400" dirty="0">
                <a:solidFill>
                  <a:prstClr val="black"/>
                </a:solidFill>
                <a:latin typeface="Candara" panose="020E0502030303020204" pitchFamily="34" charset="0"/>
              </a:rPr>
              <a:t>k</a:t>
            </a:r>
            <a:r>
              <a:rPr lang="sr-Latn-ME" sz="2400" dirty="0" smtClean="0">
                <a:solidFill>
                  <a:prstClr val="black"/>
                </a:solidFill>
                <a:latin typeface="Candara" panose="020E0502030303020204" pitchFamily="34" charset="0"/>
              </a:rPr>
              <a:t>olistin</a:t>
            </a:r>
            <a:endParaRPr lang="sr-Latn-ME" sz="2400" dirty="0">
              <a:solidFill>
                <a:prstClr val="black"/>
              </a:solidFill>
              <a:latin typeface="Candara" panose="020E0502030303020204" pitchFamily="34" charset="0"/>
            </a:endParaRPr>
          </a:p>
          <a:p>
            <a:pPr lvl="0" algn="ctr"/>
            <a:r>
              <a:rPr lang="sr-Latn-ME" sz="2400" dirty="0" smtClean="0">
                <a:solidFill>
                  <a:prstClr val="black"/>
                </a:solidFill>
                <a:latin typeface="Candara" panose="020E0502030303020204" pitchFamily="34" charset="0"/>
              </a:rPr>
              <a:t>polimiksin B</a:t>
            </a:r>
            <a:endParaRPr lang="en-US" sz="2400" dirty="0">
              <a:solidFill>
                <a:prstClr val="black"/>
              </a:solidFill>
              <a:latin typeface="Candara" panose="020E0502030303020204" pitchFamily="34" charset="0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11011034" y="5868990"/>
            <a:ext cx="94722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sr-Latn-ME" sz="2400" b="1" dirty="0" smtClean="0">
                <a:solidFill>
                  <a:prstClr val="black"/>
                </a:solidFill>
                <a:latin typeface="Candara" panose="020E0502030303020204" pitchFamily="34" charset="0"/>
              </a:rPr>
              <a:t>Hinoloni: fluorohinoloni i drugi hinoloni</a:t>
            </a:r>
            <a:endParaRPr lang="sr-Latn-ME" sz="2400" b="1" dirty="0">
              <a:solidFill>
                <a:prstClr val="black"/>
              </a:solidFill>
              <a:latin typeface="Candara" panose="020E0502030303020204" pitchFamily="34" charset="0"/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11258504" y="6413129"/>
            <a:ext cx="3460156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2" algn="ctr"/>
            <a:r>
              <a:rPr lang="sr-Latn-ME" sz="2400" dirty="0">
                <a:solidFill>
                  <a:prstClr val="black"/>
                </a:solidFill>
                <a:latin typeface="Candara" panose="020E0502030303020204" pitchFamily="34" charset="0"/>
              </a:rPr>
              <a:t>c</a:t>
            </a:r>
            <a:r>
              <a:rPr lang="sr-Latn-ME" sz="2400" dirty="0" smtClean="0">
                <a:solidFill>
                  <a:prstClr val="black"/>
                </a:solidFill>
                <a:latin typeface="Candara" panose="020E0502030303020204" pitchFamily="34" charset="0"/>
              </a:rPr>
              <a:t>inoksacin</a:t>
            </a:r>
          </a:p>
          <a:p>
            <a:pPr lvl="2" algn="ctr"/>
            <a:r>
              <a:rPr lang="sr-Latn-ME" sz="2400" dirty="0">
                <a:solidFill>
                  <a:prstClr val="black"/>
                </a:solidFill>
                <a:latin typeface="Candara" panose="020E0502030303020204" pitchFamily="34" charset="0"/>
              </a:rPr>
              <a:t>d</a:t>
            </a:r>
            <a:r>
              <a:rPr lang="sr-Latn-ME" sz="2400" dirty="0" smtClean="0">
                <a:solidFill>
                  <a:prstClr val="black"/>
                </a:solidFill>
                <a:latin typeface="Candara" panose="020E0502030303020204" pitchFamily="34" charset="0"/>
              </a:rPr>
              <a:t>anofloksacin</a:t>
            </a:r>
          </a:p>
          <a:p>
            <a:pPr lvl="2" algn="ctr"/>
            <a:r>
              <a:rPr lang="sr-Latn-ME" sz="2400" dirty="0">
                <a:solidFill>
                  <a:prstClr val="black"/>
                </a:solidFill>
                <a:latin typeface="Candara" panose="020E0502030303020204" pitchFamily="34" charset="0"/>
              </a:rPr>
              <a:t>d</a:t>
            </a:r>
            <a:r>
              <a:rPr lang="sr-Latn-ME" sz="2400" dirty="0" smtClean="0">
                <a:solidFill>
                  <a:prstClr val="black"/>
                </a:solidFill>
                <a:latin typeface="Candara" panose="020E0502030303020204" pitchFamily="34" charset="0"/>
              </a:rPr>
              <a:t>ifloksacin</a:t>
            </a:r>
          </a:p>
          <a:p>
            <a:pPr lvl="2" algn="ctr"/>
            <a:r>
              <a:rPr lang="sr-Latn-ME" sz="2400" dirty="0">
                <a:solidFill>
                  <a:prstClr val="black"/>
                </a:solidFill>
                <a:latin typeface="Candara" panose="020E0502030303020204" pitchFamily="34" charset="0"/>
              </a:rPr>
              <a:t>e</a:t>
            </a:r>
            <a:r>
              <a:rPr lang="sr-Latn-ME" sz="2400" dirty="0" smtClean="0">
                <a:solidFill>
                  <a:prstClr val="black"/>
                </a:solidFill>
                <a:latin typeface="Candara" panose="020E0502030303020204" pitchFamily="34" charset="0"/>
              </a:rPr>
              <a:t>nrofloksacin</a:t>
            </a:r>
          </a:p>
          <a:p>
            <a:pPr lvl="2" algn="ctr"/>
            <a:r>
              <a:rPr lang="sr-Latn-ME" sz="2400" dirty="0" smtClean="0">
                <a:solidFill>
                  <a:prstClr val="black"/>
                </a:solidFill>
                <a:latin typeface="Candara" panose="020E0502030303020204" pitchFamily="34" charset="0"/>
              </a:rPr>
              <a:t>flumekvin</a:t>
            </a:r>
          </a:p>
          <a:p>
            <a:pPr lvl="2" algn="ctr"/>
            <a:r>
              <a:rPr lang="sr-Latn-ME" sz="2400" dirty="0" smtClean="0">
                <a:solidFill>
                  <a:prstClr val="black"/>
                </a:solidFill>
                <a:latin typeface="Candara" panose="020E0502030303020204" pitchFamily="34" charset="0"/>
              </a:rPr>
              <a:t>ibafloksacin</a:t>
            </a:r>
            <a:endParaRPr lang="en-US" dirty="0"/>
          </a:p>
        </p:txBody>
      </p:sp>
      <p:sp>
        <p:nvSpPr>
          <p:cNvPr id="43" name="TextBox 42"/>
          <p:cNvSpPr txBox="1"/>
          <p:nvPr/>
        </p:nvSpPr>
        <p:spPr>
          <a:xfrm>
            <a:off x="15651759" y="6508796"/>
            <a:ext cx="4234075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2" algn="ctr"/>
            <a:r>
              <a:rPr lang="sr-Latn-ME" sz="2400" dirty="0">
                <a:solidFill>
                  <a:prstClr val="black"/>
                </a:solidFill>
                <a:latin typeface="Candara" panose="020E0502030303020204" pitchFamily="34" charset="0"/>
              </a:rPr>
              <a:t>m</a:t>
            </a:r>
            <a:r>
              <a:rPr lang="sr-Latn-ME" sz="2400" dirty="0" smtClean="0">
                <a:solidFill>
                  <a:prstClr val="black"/>
                </a:solidFill>
                <a:latin typeface="Candara" panose="020E0502030303020204" pitchFamily="34" charset="0"/>
              </a:rPr>
              <a:t>arbofloksacin</a:t>
            </a:r>
          </a:p>
          <a:p>
            <a:pPr lvl="2" algn="ctr"/>
            <a:r>
              <a:rPr lang="sr-Latn-ME" sz="2400" dirty="0">
                <a:solidFill>
                  <a:prstClr val="black"/>
                </a:solidFill>
                <a:latin typeface="Candara" panose="020E0502030303020204" pitchFamily="34" charset="0"/>
              </a:rPr>
              <a:t>n</a:t>
            </a:r>
            <a:r>
              <a:rPr lang="sr-Latn-ME" sz="2400" dirty="0" smtClean="0">
                <a:solidFill>
                  <a:prstClr val="black"/>
                </a:solidFill>
                <a:latin typeface="Candara" panose="020E0502030303020204" pitchFamily="34" charset="0"/>
              </a:rPr>
              <a:t>orfloksacin</a:t>
            </a:r>
          </a:p>
          <a:p>
            <a:pPr lvl="2" algn="ctr"/>
            <a:r>
              <a:rPr lang="sr-Latn-ME" sz="2400" dirty="0">
                <a:solidFill>
                  <a:prstClr val="black"/>
                </a:solidFill>
                <a:latin typeface="Candara" panose="020E0502030303020204" pitchFamily="34" charset="0"/>
              </a:rPr>
              <a:t>o</a:t>
            </a:r>
            <a:r>
              <a:rPr lang="sr-Latn-ME" sz="2400" dirty="0" smtClean="0">
                <a:solidFill>
                  <a:prstClr val="black"/>
                </a:solidFill>
                <a:latin typeface="Candara" panose="020E0502030303020204" pitchFamily="34" charset="0"/>
              </a:rPr>
              <a:t>rbifloksacin</a:t>
            </a:r>
          </a:p>
          <a:p>
            <a:pPr lvl="2" algn="ctr"/>
            <a:r>
              <a:rPr lang="sr-Latn-ME" sz="2400" dirty="0">
                <a:solidFill>
                  <a:prstClr val="black"/>
                </a:solidFill>
                <a:latin typeface="Candara" panose="020E0502030303020204" pitchFamily="34" charset="0"/>
              </a:rPr>
              <a:t>o</a:t>
            </a:r>
            <a:r>
              <a:rPr lang="sr-Latn-ME" sz="2400" dirty="0" smtClean="0">
                <a:solidFill>
                  <a:prstClr val="black"/>
                </a:solidFill>
                <a:latin typeface="Candara" panose="020E0502030303020204" pitchFamily="34" charset="0"/>
              </a:rPr>
              <a:t>ksolinska kiselina</a:t>
            </a:r>
          </a:p>
          <a:p>
            <a:pPr lvl="2" algn="ctr"/>
            <a:r>
              <a:rPr lang="sr-Latn-ME" sz="2400" dirty="0" smtClean="0">
                <a:solidFill>
                  <a:prstClr val="black"/>
                </a:solidFill>
                <a:latin typeface="Candara" panose="020E0502030303020204" pitchFamily="34" charset="0"/>
              </a:rPr>
              <a:t>pradofloksacin</a:t>
            </a:r>
            <a:endParaRPr lang="sr-Latn-ME" sz="2400" dirty="0">
              <a:solidFill>
                <a:prstClr val="black"/>
              </a:solidFill>
              <a:latin typeface="Candara" panose="020E0502030303020204" pitchFamily="34" charset="0"/>
            </a:endParaRPr>
          </a:p>
          <a:p>
            <a:pPr algn="ctr"/>
            <a:endParaRPr lang="en-US" dirty="0"/>
          </a:p>
        </p:txBody>
      </p:sp>
      <p:sp>
        <p:nvSpPr>
          <p:cNvPr id="44" name="TextBox 43"/>
          <p:cNvSpPr txBox="1"/>
          <p:nvPr/>
        </p:nvSpPr>
        <p:spPr>
          <a:xfrm flipH="1">
            <a:off x="17926843" y="7009143"/>
            <a:ext cx="358808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endParaRPr lang="sr-Latn-ME" sz="3600" b="1" dirty="0">
              <a:solidFill>
                <a:prstClr val="white"/>
              </a:solidFill>
              <a:latin typeface="Candara" panose="020E0502030303020204" pitchFamily="34" charset="0"/>
            </a:endParaRPr>
          </a:p>
          <a:p>
            <a:endParaRPr lang="en-US" dirty="0"/>
          </a:p>
        </p:txBody>
      </p:sp>
      <p:sp>
        <p:nvSpPr>
          <p:cNvPr id="46" name="Rectangle 45"/>
          <p:cNvSpPr/>
          <p:nvPr/>
        </p:nvSpPr>
        <p:spPr>
          <a:xfrm>
            <a:off x="-26770" y="9079786"/>
            <a:ext cx="1491513" cy="5461020"/>
          </a:xfrm>
          <a:prstGeom prst="rect">
            <a:avLst/>
          </a:prstGeom>
          <a:solidFill>
            <a:srgbClr val="FFD231"/>
          </a:solidFill>
          <a:ln>
            <a:solidFill>
              <a:srgbClr val="FFD23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1657350" y="9064658"/>
            <a:ext cx="3713935" cy="5476147"/>
          </a:xfrm>
          <a:prstGeom prst="rect">
            <a:avLst/>
          </a:prstGeom>
          <a:solidFill>
            <a:srgbClr val="FFF4CD"/>
          </a:solidFill>
          <a:ln>
            <a:solidFill>
              <a:srgbClr val="FFF4C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Rectangle 47"/>
          <p:cNvSpPr/>
          <p:nvPr/>
        </p:nvSpPr>
        <p:spPr>
          <a:xfrm>
            <a:off x="5502640" y="9070892"/>
            <a:ext cx="5312487" cy="1660842"/>
          </a:xfrm>
          <a:prstGeom prst="rect">
            <a:avLst/>
          </a:prstGeom>
          <a:solidFill>
            <a:srgbClr val="FFF4CD"/>
          </a:solidFill>
          <a:ln>
            <a:solidFill>
              <a:srgbClr val="FFF4C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Rectangle 48"/>
          <p:cNvSpPr/>
          <p:nvPr/>
        </p:nvSpPr>
        <p:spPr>
          <a:xfrm>
            <a:off x="5486409" y="10888100"/>
            <a:ext cx="5307777" cy="3649496"/>
          </a:xfrm>
          <a:prstGeom prst="rect">
            <a:avLst/>
          </a:prstGeom>
          <a:solidFill>
            <a:srgbClr val="FFF4CD"/>
          </a:solidFill>
          <a:ln>
            <a:solidFill>
              <a:srgbClr val="FFF4C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Rectangle 49"/>
          <p:cNvSpPr/>
          <p:nvPr/>
        </p:nvSpPr>
        <p:spPr>
          <a:xfrm>
            <a:off x="10994265" y="9084495"/>
            <a:ext cx="4818211" cy="1647239"/>
          </a:xfrm>
          <a:prstGeom prst="rect">
            <a:avLst/>
          </a:prstGeom>
          <a:solidFill>
            <a:srgbClr val="FFF4CD"/>
          </a:solidFill>
          <a:ln>
            <a:solidFill>
              <a:srgbClr val="FFF4C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Rectangle 50"/>
          <p:cNvSpPr/>
          <p:nvPr/>
        </p:nvSpPr>
        <p:spPr>
          <a:xfrm>
            <a:off x="10994266" y="10897987"/>
            <a:ext cx="4842752" cy="2058668"/>
          </a:xfrm>
          <a:prstGeom prst="rect">
            <a:avLst/>
          </a:prstGeom>
          <a:solidFill>
            <a:srgbClr val="FFF4CD"/>
          </a:solidFill>
          <a:ln>
            <a:solidFill>
              <a:srgbClr val="FFF4C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Rectangle 51"/>
          <p:cNvSpPr/>
          <p:nvPr/>
        </p:nvSpPr>
        <p:spPr>
          <a:xfrm>
            <a:off x="11029117" y="13155479"/>
            <a:ext cx="4783359" cy="1398721"/>
          </a:xfrm>
          <a:prstGeom prst="rect">
            <a:avLst/>
          </a:prstGeom>
          <a:solidFill>
            <a:srgbClr val="FFF4CD"/>
          </a:solidFill>
          <a:ln>
            <a:solidFill>
              <a:srgbClr val="FFF4C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3" name="Rectangle 52"/>
          <p:cNvSpPr/>
          <p:nvPr/>
        </p:nvSpPr>
        <p:spPr>
          <a:xfrm>
            <a:off x="16048139" y="9106905"/>
            <a:ext cx="4430611" cy="3853540"/>
          </a:xfrm>
          <a:prstGeom prst="rect">
            <a:avLst/>
          </a:prstGeom>
          <a:solidFill>
            <a:srgbClr val="FFF4CD"/>
          </a:solidFill>
          <a:ln>
            <a:solidFill>
              <a:srgbClr val="FFF4C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Rectangle 53"/>
          <p:cNvSpPr/>
          <p:nvPr/>
        </p:nvSpPr>
        <p:spPr>
          <a:xfrm>
            <a:off x="16085664" y="13123967"/>
            <a:ext cx="4393086" cy="1434529"/>
          </a:xfrm>
          <a:prstGeom prst="rect">
            <a:avLst/>
          </a:prstGeom>
          <a:solidFill>
            <a:srgbClr val="FFF4CD"/>
          </a:solidFill>
          <a:ln>
            <a:solidFill>
              <a:srgbClr val="FFF4C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TextBox 55"/>
          <p:cNvSpPr txBox="1"/>
          <p:nvPr/>
        </p:nvSpPr>
        <p:spPr>
          <a:xfrm>
            <a:off x="-74880" y="8486471"/>
            <a:ext cx="1483745" cy="31547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sr-Latn-ME" sz="19900" dirty="0" smtClean="0">
                <a:solidFill>
                  <a:prstClr val="white"/>
                </a:solidFill>
                <a:latin typeface="Candara" panose="020E0502030303020204" pitchFamily="34" charset="0"/>
              </a:rPr>
              <a:t>c</a:t>
            </a:r>
            <a:endParaRPr lang="en-US" sz="19900" dirty="0">
              <a:solidFill>
                <a:prstClr val="white"/>
              </a:solidFill>
              <a:latin typeface="Candara" panose="020E0502030303020204" pitchFamily="34" charset="0"/>
            </a:endParaRPr>
          </a:p>
        </p:txBody>
      </p:sp>
      <p:sp>
        <p:nvSpPr>
          <p:cNvPr id="57" name="TextBox 56"/>
          <p:cNvSpPr txBox="1"/>
          <p:nvPr/>
        </p:nvSpPr>
        <p:spPr>
          <a:xfrm>
            <a:off x="1657349" y="9045521"/>
            <a:ext cx="3713936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sr-Latn-ME" sz="2400" b="1" dirty="0" smtClean="0">
                <a:solidFill>
                  <a:prstClr val="black"/>
                </a:solidFill>
                <a:latin typeface="Candara" panose="020E0502030303020204" pitchFamily="34" charset="0"/>
              </a:rPr>
              <a:t>Aminoglikozidi (osim spektinomicina)</a:t>
            </a:r>
          </a:p>
          <a:p>
            <a:pPr lvl="0" algn="ctr"/>
            <a:r>
              <a:rPr lang="sr-Latn-ME" sz="2400" dirty="0" smtClean="0">
                <a:solidFill>
                  <a:prstClr val="black"/>
                </a:solidFill>
                <a:latin typeface="Candara" panose="020E0502030303020204" pitchFamily="34" charset="0"/>
              </a:rPr>
              <a:t>amikacin</a:t>
            </a:r>
          </a:p>
          <a:p>
            <a:pPr lvl="0" algn="ctr"/>
            <a:r>
              <a:rPr lang="sr-Latn-ME" sz="2400" dirty="0" smtClean="0">
                <a:solidFill>
                  <a:prstClr val="black"/>
                </a:solidFill>
                <a:latin typeface="Candara" panose="020E0502030303020204" pitchFamily="34" charset="0"/>
              </a:rPr>
              <a:t>apramicin</a:t>
            </a:r>
            <a:endParaRPr lang="sr-Latn-ME" sz="2400" dirty="0">
              <a:solidFill>
                <a:prstClr val="black"/>
              </a:solidFill>
              <a:latin typeface="Candara" panose="020E0502030303020204" pitchFamily="34" charset="0"/>
            </a:endParaRPr>
          </a:p>
          <a:p>
            <a:pPr lvl="0" algn="ctr"/>
            <a:r>
              <a:rPr lang="sr-Latn-ME" sz="2400" dirty="0" smtClean="0">
                <a:solidFill>
                  <a:prstClr val="black"/>
                </a:solidFill>
                <a:latin typeface="Candara" panose="020E0502030303020204" pitchFamily="34" charset="0"/>
              </a:rPr>
              <a:t>dihidrostreptomicin</a:t>
            </a:r>
          </a:p>
          <a:p>
            <a:pPr lvl="0" algn="ctr"/>
            <a:r>
              <a:rPr lang="sr-Latn-ME" sz="2400" dirty="0" smtClean="0">
                <a:solidFill>
                  <a:prstClr val="black"/>
                </a:solidFill>
                <a:latin typeface="Candara" panose="020E0502030303020204" pitchFamily="34" charset="0"/>
              </a:rPr>
              <a:t>framicetin</a:t>
            </a:r>
            <a:endParaRPr lang="sr-Latn-ME" sz="2400" dirty="0">
              <a:solidFill>
                <a:prstClr val="black"/>
              </a:solidFill>
              <a:latin typeface="Candara" panose="020E0502030303020204" pitchFamily="34" charset="0"/>
            </a:endParaRPr>
          </a:p>
          <a:p>
            <a:pPr lvl="0" algn="ctr"/>
            <a:r>
              <a:rPr lang="sr-Latn-ME" sz="2400" dirty="0" smtClean="0">
                <a:solidFill>
                  <a:prstClr val="black"/>
                </a:solidFill>
                <a:latin typeface="Candara" panose="020E0502030303020204" pitchFamily="34" charset="0"/>
              </a:rPr>
              <a:t>gentamicin</a:t>
            </a:r>
            <a:endParaRPr lang="sr-Latn-ME" sz="2400" dirty="0">
              <a:solidFill>
                <a:prstClr val="black"/>
              </a:solidFill>
              <a:latin typeface="Candara" panose="020E0502030303020204" pitchFamily="34" charset="0"/>
            </a:endParaRPr>
          </a:p>
          <a:p>
            <a:pPr lvl="0" algn="ctr"/>
            <a:r>
              <a:rPr lang="sr-Latn-ME" sz="2400" dirty="0" smtClean="0">
                <a:solidFill>
                  <a:prstClr val="black"/>
                </a:solidFill>
                <a:latin typeface="Candara" panose="020E0502030303020204" pitchFamily="34" charset="0"/>
              </a:rPr>
              <a:t>kanamicin</a:t>
            </a:r>
            <a:endParaRPr lang="sr-Latn-ME" sz="2400" dirty="0">
              <a:solidFill>
                <a:prstClr val="black"/>
              </a:solidFill>
              <a:latin typeface="Candara" panose="020E0502030303020204" pitchFamily="34" charset="0"/>
            </a:endParaRPr>
          </a:p>
          <a:p>
            <a:pPr lvl="0" algn="ctr"/>
            <a:r>
              <a:rPr lang="sr-Latn-ME" sz="2400" dirty="0" smtClean="0">
                <a:solidFill>
                  <a:prstClr val="black"/>
                </a:solidFill>
                <a:latin typeface="Candara" panose="020E0502030303020204" pitchFamily="34" charset="0"/>
              </a:rPr>
              <a:t>neomicin</a:t>
            </a:r>
          </a:p>
          <a:p>
            <a:pPr lvl="0" algn="ctr"/>
            <a:r>
              <a:rPr lang="sr-Latn-ME" sz="2400" dirty="0" smtClean="0">
                <a:solidFill>
                  <a:prstClr val="black"/>
                </a:solidFill>
                <a:latin typeface="Candara" panose="020E0502030303020204" pitchFamily="34" charset="0"/>
              </a:rPr>
              <a:t>paromomicin</a:t>
            </a:r>
          </a:p>
          <a:p>
            <a:pPr lvl="0" algn="ctr"/>
            <a:r>
              <a:rPr lang="sr-Latn-ME" sz="2400" dirty="0" smtClean="0">
                <a:solidFill>
                  <a:prstClr val="black"/>
                </a:solidFill>
                <a:latin typeface="Candara" panose="020E0502030303020204" pitchFamily="34" charset="0"/>
              </a:rPr>
              <a:t>streptomicin</a:t>
            </a:r>
            <a:endParaRPr lang="sr-Latn-ME" sz="2400" dirty="0">
              <a:solidFill>
                <a:prstClr val="black"/>
              </a:solidFill>
              <a:latin typeface="Candara" panose="020E0502030303020204" pitchFamily="34" charset="0"/>
            </a:endParaRPr>
          </a:p>
          <a:p>
            <a:pPr lvl="0" algn="ctr"/>
            <a:r>
              <a:rPr lang="sr-Latn-ME" sz="2400" dirty="0" smtClean="0">
                <a:solidFill>
                  <a:prstClr val="black"/>
                </a:solidFill>
                <a:latin typeface="Candara" panose="020E0502030303020204" pitchFamily="34" charset="0"/>
              </a:rPr>
              <a:t>tobramicin</a:t>
            </a:r>
            <a:endParaRPr lang="sr-Latn-ME" sz="2400" dirty="0">
              <a:solidFill>
                <a:prstClr val="black"/>
              </a:solidFill>
              <a:latin typeface="Candara" panose="020E0502030303020204" pitchFamily="34" charset="0"/>
            </a:endParaRPr>
          </a:p>
        </p:txBody>
      </p:sp>
      <p:sp>
        <p:nvSpPr>
          <p:cNvPr id="58" name="TextBox 57"/>
          <p:cNvSpPr txBox="1"/>
          <p:nvPr/>
        </p:nvSpPr>
        <p:spPr>
          <a:xfrm flipH="1">
            <a:off x="5523683" y="9069501"/>
            <a:ext cx="5308241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r-Latn-ME" sz="2400" b="1" dirty="0" smtClean="0">
                <a:solidFill>
                  <a:prstClr val="black"/>
                </a:solidFill>
                <a:latin typeface="Candara" panose="020E0502030303020204" pitchFamily="34" charset="0"/>
              </a:rPr>
              <a:t>Aminopenicilini u kombinaciji s inhibitorima </a:t>
            </a:r>
            <a:r>
              <a:rPr lang="el-GR" sz="2400" dirty="0"/>
              <a:t>β</a:t>
            </a:r>
            <a:r>
              <a:rPr lang="sr-Latn-ME" sz="2400" b="1" dirty="0">
                <a:solidFill>
                  <a:prstClr val="black"/>
                </a:solidFill>
                <a:latin typeface="Candara" panose="020E0502030303020204" pitchFamily="34" charset="0"/>
              </a:rPr>
              <a:t> </a:t>
            </a:r>
            <a:r>
              <a:rPr lang="sr-Latn-ME" sz="2400" b="1" dirty="0" smtClean="0">
                <a:solidFill>
                  <a:prstClr val="black"/>
                </a:solidFill>
                <a:latin typeface="Candara" panose="020E0502030303020204" pitchFamily="34" charset="0"/>
              </a:rPr>
              <a:t>– laktamaze</a:t>
            </a:r>
            <a:endParaRPr lang="sr-Latn-ME" sz="2400" b="1" dirty="0">
              <a:solidFill>
                <a:prstClr val="black"/>
              </a:solidFill>
              <a:latin typeface="Candara" panose="020E0502030303020204" pitchFamily="34" charset="0"/>
            </a:endParaRPr>
          </a:p>
          <a:p>
            <a:pPr algn="ctr"/>
            <a:r>
              <a:rPr lang="sr-Latn-ME" sz="2400" dirty="0" smtClean="0">
                <a:solidFill>
                  <a:prstClr val="black"/>
                </a:solidFill>
                <a:latin typeface="Candara" panose="020E0502030303020204" pitchFamily="34" charset="0"/>
              </a:rPr>
              <a:t>amoksicilin + klavulanska kiselina</a:t>
            </a:r>
          </a:p>
          <a:p>
            <a:pPr algn="ctr"/>
            <a:r>
              <a:rPr lang="sr-Latn-ME" sz="2400" dirty="0" smtClean="0">
                <a:solidFill>
                  <a:prstClr val="black"/>
                </a:solidFill>
                <a:latin typeface="Candara" panose="020E0502030303020204" pitchFamily="34" charset="0"/>
              </a:rPr>
              <a:t>ampicilin + sulbaktam</a:t>
            </a:r>
            <a:endParaRPr lang="sr-Latn-ME" sz="2400" dirty="0">
              <a:solidFill>
                <a:prstClr val="black"/>
              </a:solidFill>
              <a:latin typeface="Candara" panose="020E0502030303020204" pitchFamily="34" charset="0"/>
            </a:endParaRPr>
          </a:p>
        </p:txBody>
      </p:sp>
      <p:sp>
        <p:nvSpPr>
          <p:cNvPr id="59" name="TextBox 58"/>
          <p:cNvSpPr txBox="1"/>
          <p:nvPr/>
        </p:nvSpPr>
        <p:spPr>
          <a:xfrm>
            <a:off x="5518303" y="10899438"/>
            <a:ext cx="5323565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sr-Latn-ME" sz="2400" b="1" dirty="0" smtClean="0">
                <a:solidFill>
                  <a:prstClr val="black"/>
                </a:solidFill>
                <a:latin typeface="Candara" panose="020E0502030303020204" pitchFamily="34" charset="0"/>
              </a:rPr>
              <a:t>Cefalosporini 1. i 2. generacije i cefamicini</a:t>
            </a:r>
          </a:p>
          <a:p>
            <a:pPr lvl="0" algn="ctr"/>
            <a:r>
              <a:rPr lang="sr-Latn-ME" sz="2400" dirty="0">
                <a:solidFill>
                  <a:prstClr val="black"/>
                </a:solidFill>
                <a:latin typeface="Candara" panose="020E0502030303020204" pitchFamily="34" charset="0"/>
              </a:rPr>
              <a:t>c</a:t>
            </a:r>
            <a:r>
              <a:rPr lang="sr-Latn-ME" sz="2400" dirty="0" smtClean="0">
                <a:solidFill>
                  <a:prstClr val="black"/>
                </a:solidFill>
                <a:latin typeface="Candara" panose="020E0502030303020204" pitchFamily="34" charset="0"/>
              </a:rPr>
              <a:t>efacetril</a:t>
            </a:r>
            <a:endParaRPr lang="sr-Latn-ME" sz="2400" dirty="0">
              <a:solidFill>
                <a:prstClr val="black"/>
              </a:solidFill>
              <a:latin typeface="Candara" panose="020E0502030303020204" pitchFamily="34" charset="0"/>
            </a:endParaRPr>
          </a:p>
          <a:p>
            <a:pPr lvl="0" algn="ctr"/>
            <a:r>
              <a:rPr lang="sr-Latn-ME" sz="2400" dirty="0">
                <a:solidFill>
                  <a:prstClr val="black"/>
                </a:solidFill>
                <a:latin typeface="Candara" panose="020E0502030303020204" pitchFamily="34" charset="0"/>
              </a:rPr>
              <a:t>c</a:t>
            </a:r>
            <a:r>
              <a:rPr lang="sr-Latn-ME" sz="2400" dirty="0" smtClean="0">
                <a:solidFill>
                  <a:prstClr val="black"/>
                </a:solidFill>
                <a:latin typeface="Candara" panose="020E0502030303020204" pitchFamily="34" charset="0"/>
              </a:rPr>
              <a:t>efadroksil</a:t>
            </a:r>
            <a:endParaRPr lang="sr-Latn-ME" sz="2400" dirty="0">
              <a:solidFill>
                <a:prstClr val="black"/>
              </a:solidFill>
              <a:latin typeface="Candara" panose="020E0502030303020204" pitchFamily="34" charset="0"/>
            </a:endParaRPr>
          </a:p>
          <a:p>
            <a:pPr lvl="0" algn="ctr"/>
            <a:r>
              <a:rPr lang="sr-Latn-ME" sz="2400" dirty="0">
                <a:solidFill>
                  <a:prstClr val="black"/>
                </a:solidFill>
                <a:latin typeface="Candara" panose="020E0502030303020204" pitchFamily="34" charset="0"/>
              </a:rPr>
              <a:t>c</a:t>
            </a:r>
            <a:r>
              <a:rPr lang="sr-Latn-ME" sz="2400" dirty="0" smtClean="0">
                <a:solidFill>
                  <a:prstClr val="black"/>
                </a:solidFill>
                <a:latin typeface="Candara" panose="020E0502030303020204" pitchFamily="34" charset="0"/>
              </a:rPr>
              <a:t>efaleksin</a:t>
            </a:r>
            <a:endParaRPr lang="sr-Latn-ME" sz="2400" dirty="0">
              <a:solidFill>
                <a:prstClr val="black"/>
              </a:solidFill>
              <a:latin typeface="Candara" panose="020E0502030303020204" pitchFamily="34" charset="0"/>
            </a:endParaRPr>
          </a:p>
          <a:p>
            <a:pPr lvl="0" algn="ctr"/>
            <a:r>
              <a:rPr lang="sr-Latn-ME" sz="2400" dirty="0">
                <a:solidFill>
                  <a:prstClr val="black"/>
                </a:solidFill>
                <a:latin typeface="Candara" panose="020E0502030303020204" pitchFamily="34" charset="0"/>
              </a:rPr>
              <a:t>c</a:t>
            </a:r>
            <a:r>
              <a:rPr lang="sr-Latn-ME" sz="2400" dirty="0" smtClean="0">
                <a:solidFill>
                  <a:prstClr val="black"/>
                </a:solidFill>
                <a:latin typeface="Candara" panose="020E0502030303020204" pitchFamily="34" charset="0"/>
              </a:rPr>
              <a:t>efalonijum</a:t>
            </a:r>
            <a:endParaRPr lang="sr-Latn-ME" sz="2400" dirty="0">
              <a:solidFill>
                <a:prstClr val="black"/>
              </a:solidFill>
              <a:latin typeface="Candara" panose="020E0502030303020204" pitchFamily="34" charset="0"/>
            </a:endParaRPr>
          </a:p>
          <a:p>
            <a:pPr lvl="0" algn="ctr"/>
            <a:r>
              <a:rPr lang="sr-Latn-ME" sz="2400" dirty="0">
                <a:solidFill>
                  <a:prstClr val="black"/>
                </a:solidFill>
                <a:latin typeface="Candara" panose="020E0502030303020204" pitchFamily="34" charset="0"/>
              </a:rPr>
              <a:t>c</a:t>
            </a:r>
            <a:r>
              <a:rPr lang="sr-Latn-ME" sz="2400" dirty="0" smtClean="0">
                <a:solidFill>
                  <a:prstClr val="black"/>
                </a:solidFill>
                <a:latin typeface="Candara" panose="020E0502030303020204" pitchFamily="34" charset="0"/>
              </a:rPr>
              <a:t>efalotin</a:t>
            </a:r>
            <a:endParaRPr lang="sr-Latn-ME" sz="2400" dirty="0">
              <a:solidFill>
                <a:prstClr val="black"/>
              </a:solidFill>
              <a:latin typeface="Candara" panose="020E0502030303020204" pitchFamily="34" charset="0"/>
            </a:endParaRPr>
          </a:p>
          <a:p>
            <a:pPr lvl="0" algn="ctr"/>
            <a:r>
              <a:rPr lang="sr-Latn-ME" sz="2400" dirty="0">
                <a:solidFill>
                  <a:prstClr val="black"/>
                </a:solidFill>
                <a:latin typeface="Candara" panose="020E0502030303020204" pitchFamily="34" charset="0"/>
              </a:rPr>
              <a:t>c</a:t>
            </a:r>
            <a:r>
              <a:rPr lang="sr-Latn-ME" sz="2400" dirty="0" smtClean="0">
                <a:solidFill>
                  <a:prstClr val="black"/>
                </a:solidFill>
                <a:latin typeface="Candara" panose="020E0502030303020204" pitchFamily="34" charset="0"/>
              </a:rPr>
              <a:t>efapirin</a:t>
            </a:r>
            <a:endParaRPr lang="sr-Latn-ME" sz="2400" dirty="0">
              <a:solidFill>
                <a:prstClr val="black"/>
              </a:solidFill>
              <a:latin typeface="Candara" panose="020E0502030303020204" pitchFamily="34" charset="0"/>
            </a:endParaRPr>
          </a:p>
          <a:p>
            <a:pPr lvl="0" algn="ctr"/>
            <a:r>
              <a:rPr lang="sr-Latn-ME" sz="2400" dirty="0" smtClean="0">
                <a:solidFill>
                  <a:prstClr val="black"/>
                </a:solidFill>
                <a:latin typeface="Candara" panose="020E0502030303020204" pitchFamily="34" charset="0"/>
              </a:rPr>
              <a:t>cefazolin </a:t>
            </a:r>
          </a:p>
          <a:p>
            <a:pPr algn="ctr"/>
            <a:endParaRPr lang="en-US" b="1" dirty="0"/>
          </a:p>
        </p:txBody>
      </p:sp>
      <p:sp>
        <p:nvSpPr>
          <p:cNvPr id="60" name="TextBox 59"/>
          <p:cNvSpPr txBox="1"/>
          <p:nvPr/>
        </p:nvSpPr>
        <p:spPr>
          <a:xfrm>
            <a:off x="11031607" y="9084495"/>
            <a:ext cx="4805411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sr-Latn-ME" sz="2400" b="1" dirty="0" smtClean="0">
                <a:solidFill>
                  <a:prstClr val="black"/>
                </a:solidFill>
                <a:latin typeface="Candara" panose="020E0502030303020204" pitchFamily="34" charset="0"/>
              </a:rPr>
              <a:t>Amfenikoli</a:t>
            </a:r>
          </a:p>
          <a:p>
            <a:pPr lvl="0" algn="ctr"/>
            <a:r>
              <a:rPr lang="sr-Latn-ME" sz="2400" dirty="0" smtClean="0">
                <a:latin typeface="Candara" panose="020E0502030303020204" pitchFamily="34" charset="0"/>
              </a:rPr>
              <a:t>hloramfenikol*</a:t>
            </a:r>
          </a:p>
          <a:p>
            <a:pPr lvl="0" algn="ctr"/>
            <a:r>
              <a:rPr lang="sr-Latn-ME" sz="2400" dirty="0">
                <a:latin typeface="Candara" panose="020E0502030303020204" pitchFamily="34" charset="0"/>
              </a:rPr>
              <a:t>f</a:t>
            </a:r>
            <a:r>
              <a:rPr lang="sr-Latn-ME" sz="2400" dirty="0" smtClean="0">
                <a:latin typeface="Candara" panose="020E0502030303020204" pitchFamily="34" charset="0"/>
              </a:rPr>
              <a:t>lorfenikol</a:t>
            </a:r>
          </a:p>
          <a:p>
            <a:pPr lvl="0" algn="ctr"/>
            <a:r>
              <a:rPr lang="sr-Latn-ME" sz="2400" dirty="0" smtClean="0">
                <a:latin typeface="Candara" panose="020E0502030303020204" pitchFamily="34" charset="0"/>
              </a:rPr>
              <a:t>tiamfenikol</a:t>
            </a:r>
            <a:endParaRPr lang="en-US" sz="2400" dirty="0">
              <a:latin typeface="Candara" panose="020E0502030303020204" pitchFamily="34" charset="0"/>
            </a:endParaRPr>
          </a:p>
        </p:txBody>
      </p:sp>
      <p:sp>
        <p:nvSpPr>
          <p:cNvPr id="61" name="TextBox 60"/>
          <p:cNvSpPr txBox="1"/>
          <p:nvPr/>
        </p:nvSpPr>
        <p:spPr>
          <a:xfrm>
            <a:off x="11016223" y="10880511"/>
            <a:ext cx="4635536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sr-Latn-ME" sz="2400" b="1" dirty="0" smtClean="0">
                <a:solidFill>
                  <a:prstClr val="black"/>
                </a:solidFill>
                <a:latin typeface="Candara" panose="020E0502030303020204" pitchFamily="34" charset="0"/>
              </a:rPr>
              <a:t>Linkozamidi</a:t>
            </a:r>
            <a:endParaRPr lang="sr-Latn-ME" sz="2400" b="1" dirty="0">
              <a:solidFill>
                <a:prstClr val="black"/>
              </a:solidFill>
              <a:latin typeface="Candara" panose="020E0502030303020204" pitchFamily="34" charset="0"/>
            </a:endParaRPr>
          </a:p>
          <a:p>
            <a:pPr lvl="0" algn="ctr"/>
            <a:r>
              <a:rPr lang="sr-Latn-ME" sz="2400" dirty="0">
                <a:latin typeface="Candara" panose="020E0502030303020204" pitchFamily="34" charset="0"/>
              </a:rPr>
              <a:t>k</a:t>
            </a:r>
            <a:r>
              <a:rPr lang="sr-Latn-ME" sz="2400" dirty="0" smtClean="0">
                <a:latin typeface="Candara" panose="020E0502030303020204" pitchFamily="34" charset="0"/>
              </a:rPr>
              <a:t>lindamicin</a:t>
            </a:r>
            <a:endParaRPr lang="sr-Latn-ME" sz="2400" dirty="0">
              <a:latin typeface="Candara" panose="020E0502030303020204" pitchFamily="34" charset="0"/>
            </a:endParaRPr>
          </a:p>
          <a:p>
            <a:pPr lvl="0" algn="ctr"/>
            <a:r>
              <a:rPr lang="sr-Latn-ME" sz="2400" dirty="0">
                <a:latin typeface="Candara" panose="020E0502030303020204" pitchFamily="34" charset="0"/>
              </a:rPr>
              <a:t>l</a:t>
            </a:r>
            <a:r>
              <a:rPr lang="sr-Latn-ME" sz="2400" dirty="0" smtClean="0">
                <a:latin typeface="Candara" panose="020E0502030303020204" pitchFamily="34" charset="0"/>
              </a:rPr>
              <a:t>inkomicin</a:t>
            </a:r>
            <a:endParaRPr lang="sr-Latn-ME" sz="2400" dirty="0">
              <a:latin typeface="Candara" panose="020E0502030303020204" pitchFamily="34" charset="0"/>
            </a:endParaRPr>
          </a:p>
          <a:p>
            <a:pPr lvl="0" algn="ctr"/>
            <a:r>
              <a:rPr lang="sr-Latn-ME" sz="2400" dirty="0" smtClean="0">
                <a:latin typeface="Candara" panose="020E0502030303020204" pitchFamily="34" charset="0"/>
              </a:rPr>
              <a:t>pirlimicin</a:t>
            </a:r>
            <a:endParaRPr lang="en-US" sz="2400" dirty="0" smtClean="0">
              <a:latin typeface="Candara" panose="020E0502030303020204" pitchFamily="34" charset="0"/>
            </a:endParaRPr>
          </a:p>
          <a:p>
            <a:endParaRPr lang="en-US" dirty="0"/>
          </a:p>
        </p:txBody>
      </p:sp>
      <p:sp>
        <p:nvSpPr>
          <p:cNvPr id="62" name="TextBox 61"/>
          <p:cNvSpPr txBox="1"/>
          <p:nvPr/>
        </p:nvSpPr>
        <p:spPr>
          <a:xfrm>
            <a:off x="11007734" y="13155479"/>
            <a:ext cx="474814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sr-Latn-ME" sz="2400" b="1" dirty="0" smtClean="0">
                <a:solidFill>
                  <a:prstClr val="black"/>
                </a:solidFill>
                <a:latin typeface="Candara" panose="020E0502030303020204" pitchFamily="34" charset="0"/>
              </a:rPr>
              <a:t>Pleuromutilini</a:t>
            </a:r>
            <a:endParaRPr lang="sr-Latn-ME" sz="2400" b="1" dirty="0">
              <a:solidFill>
                <a:prstClr val="black"/>
              </a:solidFill>
              <a:latin typeface="Candara" panose="020E0502030303020204" pitchFamily="34" charset="0"/>
            </a:endParaRPr>
          </a:p>
          <a:p>
            <a:pPr lvl="0" algn="ctr"/>
            <a:r>
              <a:rPr lang="sr-Latn-ME" sz="2400" dirty="0">
                <a:latin typeface="Candara" panose="020E0502030303020204" pitchFamily="34" charset="0"/>
              </a:rPr>
              <a:t>t</a:t>
            </a:r>
            <a:r>
              <a:rPr lang="sr-Latn-ME" sz="2400" dirty="0" smtClean="0">
                <a:latin typeface="Candara" panose="020E0502030303020204" pitchFamily="34" charset="0"/>
              </a:rPr>
              <a:t>iamulin</a:t>
            </a:r>
            <a:endParaRPr lang="sr-Latn-ME" sz="2400" dirty="0">
              <a:latin typeface="Candara" panose="020E0502030303020204" pitchFamily="34" charset="0"/>
            </a:endParaRPr>
          </a:p>
          <a:p>
            <a:pPr lvl="0" algn="ctr"/>
            <a:r>
              <a:rPr lang="sr-Latn-ME" sz="2400" dirty="0" smtClean="0">
                <a:latin typeface="Candara" panose="020E0502030303020204" pitchFamily="34" charset="0"/>
              </a:rPr>
              <a:t>valnemulin</a:t>
            </a:r>
            <a:endParaRPr lang="en-US" sz="2400" dirty="0">
              <a:latin typeface="Candara" panose="020E0502030303020204" pitchFamily="34" charset="0"/>
            </a:endParaRPr>
          </a:p>
        </p:txBody>
      </p:sp>
      <p:sp>
        <p:nvSpPr>
          <p:cNvPr id="63" name="TextBox 62"/>
          <p:cNvSpPr txBox="1"/>
          <p:nvPr/>
        </p:nvSpPr>
        <p:spPr>
          <a:xfrm>
            <a:off x="16064722" y="9108256"/>
            <a:ext cx="4391045" cy="40626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sr-Latn-ME" sz="2400" b="1" dirty="0" smtClean="0">
                <a:solidFill>
                  <a:prstClr val="black"/>
                </a:solidFill>
                <a:latin typeface="Candara" panose="020E0502030303020204" pitchFamily="34" charset="0"/>
              </a:rPr>
              <a:t>Makrolidi</a:t>
            </a:r>
          </a:p>
          <a:p>
            <a:pPr lvl="0" algn="ctr"/>
            <a:r>
              <a:rPr lang="sr-Latn-ME" sz="2400" dirty="0">
                <a:latin typeface="Candara" panose="020E0502030303020204" pitchFamily="34" charset="0"/>
              </a:rPr>
              <a:t>e</a:t>
            </a:r>
            <a:r>
              <a:rPr lang="sr-Latn-ME" sz="2400" dirty="0" smtClean="0">
                <a:latin typeface="Candara" panose="020E0502030303020204" pitchFamily="34" charset="0"/>
              </a:rPr>
              <a:t>ritromicin</a:t>
            </a:r>
            <a:endParaRPr lang="sr-Latn-ME" sz="2400" dirty="0">
              <a:latin typeface="Candara" panose="020E0502030303020204" pitchFamily="34" charset="0"/>
            </a:endParaRPr>
          </a:p>
          <a:p>
            <a:pPr lvl="0" algn="ctr"/>
            <a:r>
              <a:rPr lang="sr-Latn-ME" sz="2400" dirty="0">
                <a:latin typeface="Candara" panose="020E0502030303020204" pitchFamily="34" charset="0"/>
              </a:rPr>
              <a:t>g</a:t>
            </a:r>
            <a:r>
              <a:rPr lang="sr-Latn-ME" sz="2400" dirty="0" smtClean="0">
                <a:latin typeface="Candara" panose="020E0502030303020204" pitchFamily="34" charset="0"/>
              </a:rPr>
              <a:t>amitromicin</a:t>
            </a:r>
            <a:endParaRPr lang="sr-Latn-ME" sz="2400" dirty="0">
              <a:latin typeface="Candara" panose="020E0502030303020204" pitchFamily="34" charset="0"/>
            </a:endParaRPr>
          </a:p>
          <a:p>
            <a:pPr lvl="0" algn="ctr"/>
            <a:r>
              <a:rPr lang="sr-Latn-ME" sz="2400" dirty="0" smtClean="0">
                <a:latin typeface="Candara" panose="020E0502030303020204" pitchFamily="34" charset="0"/>
              </a:rPr>
              <a:t>oleandomicin</a:t>
            </a:r>
            <a:endParaRPr lang="sr-Latn-ME" sz="2400" dirty="0">
              <a:latin typeface="Candara" panose="020E0502030303020204" pitchFamily="34" charset="0"/>
            </a:endParaRPr>
          </a:p>
          <a:p>
            <a:pPr lvl="0" algn="ctr"/>
            <a:r>
              <a:rPr lang="sr-Latn-ME" sz="2400" dirty="0">
                <a:latin typeface="Candara" panose="020E0502030303020204" pitchFamily="34" charset="0"/>
              </a:rPr>
              <a:t>s</a:t>
            </a:r>
            <a:r>
              <a:rPr lang="sr-Latn-ME" sz="2400" dirty="0" smtClean="0">
                <a:latin typeface="Candara" panose="020E0502030303020204" pitchFamily="34" charset="0"/>
              </a:rPr>
              <a:t>piramicin</a:t>
            </a:r>
            <a:endParaRPr lang="sr-Latn-ME" sz="2400" dirty="0">
              <a:latin typeface="Candara" panose="020E0502030303020204" pitchFamily="34" charset="0"/>
            </a:endParaRPr>
          </a:p>
          <a:p>
            <a:pPr lvl="0" algn="ctr"/>
            <a:r>
              <a:rPr lang="sr-Latn-ME" sz="2400" dirty="0">
                <a:latin typeface="Candara" panose="020E0502030303020204" pitchFamily="34" charset="0"/>
              </a:rPr>
              <a:t>t</a:t>
            </a:r>
            <a:r>
              <a:rPr lang="sr-Latn-ME" sz="2400" dirty="0" smtClean="0">
                <a:latin typeface="Candara" panose="020E0502030303020204" pitchFamily="34" charset="0"/>
              </a:rPr>
              <a:t>ildipirozin</a:t>
            </a:r>
            <a:endParaRPr lang="sr-Latn-ME" sz="2400" dirty="0">
              <a:latin typeface="Candara" panose="020E0502030303020204" pitchFamily="34" charset="0"/>
            </a:endParaRPr>
          </a:p>
          <a:p>
            <a:pPr lvl="0" algn="ctr"/>
            <a:r>
              <a:rPr lang="sr-Latn-ME" sz="2400" dirty="0">
                <a:latin typeface="Candara" panose="020E0502030303020204" pitchFamily="34" charset="0"/>
              </a:rPr>
              <a:t>t</a:t>
            </a:r>
            <a:r>
              <a:rPr lang="sr-Latn-ME" sz="2400" dirty="0" smtClean="0">
                <a:latin typeface="Candara" panose="020E0502030303020204" pitchFamily="34" charset="0"/>
              </a:rPr>
              <a:t>ilmikozin</a:t>
            </a:r>
            <a:endParaRPr lang="sr-Latn-ME" sz="2400" dirty="0">
              <a:latin typeface="Candara" panose="020E0502030303020204" pitchFamily="34" charset="0"/>
            </a:endParaRPr>
          </a:p>
          <a:p>
            <a:pPr lvl="0" algn="ctr"/>
            <a:r>
              <a:rPr lang="sr-Latn-ME" sz="2400" dirty="0">
                <a:latin typeface="Candara" panose="020E0502030303020204" pitchFamily="34" charset="0"/>
              </a:rPr>
              <a:t>t</a:t>
            </a:r>
            <a:r>
              <a:rPr lang="sr-Latn-ME" sz="2400" dirty="0" smtClean="0">
                <a:latin typeface="Candara" panose="020E0502030303020204" pitchFamily="34" charset="0"/>
              </a:rPr>
              <a:t>ulatromicin</a:t>
            </a:r>
            <a:endParaRPr lang="sr-Latn-ME" sz="2400" dirty="0">
              <a:latin typeface="Candara" panose="020E0502030303020204" pitchFamily="34" charset="0"/>
            </a:endParaRPr>
          </a:p>
          <a:p>
            <a:pPr lvl="0" algn="ctr"/>
            <a:r>
              <a:rPr lang="sr-Latn-ME" sz="2400" dirty="0">
                <a:latin typeface="Candara" panose="020E0502030303020204" pitchFamily="34" charset="0"/>
              </a:rPr>
              <a:t>t</a:t>
            </a:r>
            <a:r>
              <a:rPr lang="sr-Latn-ME" sz="2400" dirty="0" smtClean="0">
                <a:latin typeface="Candara" panose="020E0502030303020204" pitchFamily="34" charset="0"/>
              </a:rPr>
              <a:t>ilozin</a:t>
            </a:r>
            <a:endParaRPr lang="sr-Latn-ME" sz="2400" dirty="0">
              <a:latin typeface="Candara" panose="020E0502030303020204" pitchFamily="34" charset="0"/>
            </a:endParaRPr>
          </a:p>
          <a:p>
            <a:pPr lvl="0" algn="ctr"/>
            <a:r>
              <a:rPr lang="sr-Latn-ME" sz="2400" dirty="0" smtClean="0">
                <a:latin typeface="Candara" panose="020E0502030303020204" pitchFamily="34" charset="0"/>
              </a:rPr>
              <a:t>tilvalozin</a:t>
            </a:r>
            <a:endParaRPr lang="en-US" sz="2400" dirty="0" smtClean="0">
              <a:latin typeface="Candara" panose="020E0502030303020204" pitchFamily="34" charset="0"/>
            </a:endParaRPr>
          </a:p>
          <a:p>
            <a:endParaRPr lang="en-US" dirty="0"/>
          </a:p>
        </p:txBody>
      </p:sp>
      <p:sp>
        <p:nvSpPr>
          <p:cNvPr id="64" name="TextBox 63"/>
          <p:cNvSpPr txBox="1"/>
          <p:nvPr/>
        </p:nvSpPr>
        <p:spPr>
          <a:xfrm>
            <a:off x="16064721" y="13170907"/>
            <a:ext cx="4391045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sr-Latn-ME" sz="2400" b="1" dirty="0" smtClean="0">
                <a:solidFill>
                  <a:prstClr val="black"/>
                </a:solidFill>
                <a:latin typeface="Candara" panose="020E0502030303020204" pitchFamily="34" charset="0"/>
              </a:rPr>
              <a:t>Rifamicini: samo rifaksimin</a:t>
            </a:r>
            <a:endParaRPr lang="sr-Latn-ME" sz="2400" b="1" dirty="0">
              <a:solidFill>
                <a:prstClr val="black"/>
              </a:solidFill>
              <a:latin typeface="Candara" panose="020E0502030303020204" pitchFamily="34" charset="0"/>
            </a:endParaRPr>
          </a:p>
          <a:p>
            <a:pPr lvl="0" algn="ctr"/>
            <a:r>
              <a:rPr lang="sr-Latn-ME" sz="2400" dirty="0" smtClean="0">
                <a:latin typeface="Candara" panose="020E0502030303020204" pitchFamily="34" charset="0"/>
              </a:rPr>
              <a:t>rifaksimin</a:t>
            </a:r>
            <a:endParaRPr lang="en-US" sz="2400" dirty="0">
              <a:latin typeface="Candara" panose="020E0502030303020204" pitchFamily="34" charset="0"/>
            </a:endParaRPr>
          </a:p>
          <a:p>
            <a:endParaRPr lang="en-US" dirty="0"/>
          </a:p>
        </p:txBody>
      </p:sp>
      <p:sp>
        <p:nvSpPr>
          <p:cNvPr id="66" name="Rectangle 65"/>
          <p:cNvSpPr/>
          <p:nvPr/>
        </p:nvSpPr>
        <p:spPr>
          <a:xfrm>
            <a:off x="0" y="14697171"/>
            <a:ext cx="1504950" cy="7328473"/>
          </a:xfrm>
          <a:prstGeom prst="rect">
            <a:avLst/>
          </a:prstGeom>
          <a:solidFill>
            <a:srgbClr val="A6A6A6"/>
          </a:solidFill>
          <a:ln>
            <a:solidFill>
              <a:srgbClr val="A6A6A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Rectangle 66"/>
          <p:cNvSpPr/>
          <p:nvPr/>
        </p:nvSpPr>
        <p:spPr>
          <a:xfrm>
            <a:off x="1694627" y="14697171"/>
            <a:ext cx="3676658" cy="1999479"/>
          </a:xfrm>
          <a:prstGeom prst="rect">
            <a:avLst/>
          </a:prstGeom>
          <a:solidFill>
            <a:srgbClr val="DFDFDF"/>
          </a:solidFill>
          <a:ln>
            <a:solidFill>
              <a:srgbClr val="DFDFD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Rectangle 67"/>
          <p:cNvSpPr/>
          <p:nvPr/>
        </p:nvSpPr>
        <p:spPr>
          <a:xfrm>
            <a:off x="1694626" y="16808544"/>
            <a:ext cx="3676659" cy="2099029"/>
          </a:xfrm>
          <a:prstGeom prst="rect">
            <a:avLst/>
          </a:prstGeom>
          <a:solidFill>
            <a:srgbClr val="DFDFDF"/>
          </a:solidFill>
          <a:ln>
            <a:solidFill>
              <a:srgbClr val="DFDFD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" name="Rectangle 68"/>
          <p:cNvSpPr/>
          <p:nvPr/>
        </p:nvSpPr>
        <p:spPr>
          <a:xfrm>
            <a:off x="1642895" y="19046313"/>
            <a:ext cx="9162382" cy="2979331"/>
          </a:xfrm>
          <a:prstGeom prst="rect">
            <a:avLst/>
          </a:prstGeom>
          <a:solidFill>
            <a:srgbClr val="DFDFDF"/>
          </a:solidFill>
          <a:ln>
            <a:solidFill>
              <a:srgbClr val="DFDFD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5502640" y="14705300"/>
            <a:ext cx="5284120" cy="1681347"/>
          </a:xfrm>
          <a:prstGeom prst="rect">
            <a:avLst/>
          </a:prstGeom>
          <a:solidFill>
            <a:srgbClr val="DFDFDF"/>
          </a:solidFill>
          <a:ln>
            <a:solidFill>
              <a:srgbClr val="DFDFD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5486409" y="16499189"/>
            <a:ext cx="5307777" cy="2427941"/>
          </a:xfrm>
          <a:prstGeom prst="rect">
            <a:avLst/>
          </a:prstGeom>
          <a:solidFill>
            <a:srgbClr val="DFDFDF"/>
          </a:solidFill>
          <a:ln>
            <a:solidFill>
              <a:srgbClr val="DFDFD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2" name="Rectangle 71"/>
          <p:cNvSpPr/>
          <p:nvPr/>
        </p:nvSpPr>
        <p:spPr>
          <a:xfrm>
            <a:off x="11029117" y="14706600"/>
            <a:ext cx="9426649" cy="4954873"/>
          </a:xfrm>
          <a:prstGeom prst="rect">
            <a:avLst/>
          </a:prstGeom>
          <a:solidFill>
            <a:srgbClr val="DFDFDF"/>
          </a:solidFill>
          <a:ln>
            <a:solidFill>
              <a:srgbClr val="DFDFD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Rectangle 72"/>
          <p:cNvSpPr/>
          <p:nvPr/>
        </p:nvSpPr>
        <p:spPr>
          <a:xfrm>
            <a:off x="11037156" y="19765600"/>
            <a:ext cx="5566055" cy="1039336"/>
          </a:xfrm>
          <a:prstGeom prst="rect">
            <a:avLst/>
          </a:prstGeom>
          <a:solidFill>
            <a:srgbClr val="DFDFDF"/>
          </a:solidFill>
          <a:ln>
            <a:solidFill>
              <a:srgbClr val="DFDFD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" name="Rectangle 73"/>
          <p:cNvSpPr/>
          <p:nvPr/>
        </p:nvSpPr>
        <p:spPr>
          <a:xfrm>
            <a:off x="11020433" y="20953977"/>
            <a:ext cx="5561843" cy="1071668"/>
          </a:xfrm>
          <a:prstGeom prst="rect">
            <a:avLst/>
          </a:prstGeom>
          <a:solidFill>
            <a:srgbClr val="DFDFDF"/>
          </a:solidFill>
          <a:ln>
            <a:solidFill>
              <a:srgbClr val="DFDFD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Rectangle 74"/>
          <p:cNvSpPr/>
          <p:nvPr/>
        </p:nvSpPr>
        <p:spPr>
          <a:xfrm>
            <a:off x="16760146" y="19774510"/>
            <a:ext cx="3695620" cy="892210"/>
          </a:xfrm>
          <a:prstGeom prst="rect">
            <a:avLst/>
          </a:prstGeom>
          <a:solidFill>
            <a:srgbClr val="DFDFDF"/>
          </a:solidFill>
          <a:ln>
            <a:solidFill>
              <a:srgbClr val="DFDFD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" name="Rectangle 75"/>
          <p:cNvSpPr/>
          <p:nvPr/>
        </p:nvSpPr>
        <p:spPr>
          <a:xfrm>
            <a:off x="16760144" y="20804936"/>
            <a:ext cx="3718606" cy="1220709"/>
          </a:xfrm>
          <a:prstGeom prst="rect">
            <a:avLst/>
          </a:prstGeom>
          <a:solidFill>
            <a:srgbClr val="DFDFDF"/>
          </a:solidFill>
          <a:ln>
            <a:solidFill>
              <a:srgbClr val="DFDFD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" name="TextBox 77"/>
          <p:cNvSpPr txBox="1"/>
          <p:nvPr/>
        </p:nvSpPr>
        <p:spPr>
          <a:xfrm>
            <a:off x="-9771" y="14540805"/>
            <a:ext cx="1514721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sr-Latn-ME" sz="16600" dirty="0">
                <a:solidFill>
                  <a:prstClr val="white"/>
                </a:solidFill>
                <a:latin typeface="Candara" panose="020E0502030303020204" pitchFamily="34" charset="0"/>
              </a:rPr>
              <a:t>D</a:t>
            </a:r>
            <a:endParaRPr lang="en-US" sz="16600" dirty="0">
              <a:solidFill>
                <a:prstClr val="white"/>
              </a:solidFill>
              <a:latin typeface="Candara" panose="020E0502030303020204" pitchFamily="34" charset="0"/>
            </a:endParaRPr>
          </a:p>
        </p:txBody>
      </p:sp>
      <p:sp>
        <p:nvSpPr>
          <p:cNvPr id="79" name="TextBox 78"/>
          <p:cNvSpPr txBox="1"/>
          <p:nvPr/>
        </p:nvSpPr>
        <p:spPr>
          <a:xfrm>
            <a:off x="23153" y="5356224"/>
            <a:ext cx="1532267" cy="29238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sr-Latn-ME" sz="16600" dirty="0" smtClean="0">
                <a:solidFill>
                  <a:prstClr val="white"/>
                </a:solidFill>
                <a:latin typeface="Candara" panose="020E0502030303020204" pitchFamily="34" charset="0"/>
              </a:rPr>
              <a:t>B</a:t>
            </a:r>
            <a:endParaRPr lang="en-US" sz="16600" dirty="0">
              <a:solidFill>
                <a:prstClr val="white"/>
              </a:solidFill>
              <a:latin typeface="Candara" panose="020E0502030303020204" pitchFamily="34" charset="0"/>
            </a:endParaRPr>
          </a:p>
          <a:p>
            <a:endParaRPr lang="en-US" dirty="0"/>
          </a:p>
        </p:txBody>
      </p:sp>
      <p:sp>
        <p:nvSpPr>
          <p:cNvPr id="80" name="TextBox 79"/>
          <p:cNvSpPr txBox="1"/>
          <p:nvPr/>
        </p:nvSpPr>
        <p:spPr>
          <a:xfrm>
            <a:off x="1635820" y="14725761"/>
            <a:ext cx="375699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sr-Latn-ME" sz="2400" b="1" dirty="0" smtClean="0">
                <a:solidFill>
                  <a:prstClr val="black"/>
                </a:solidFill>
                <a:latin typeface="Candara" panose="020E0502030303020204" pitchFamily="34" charset="0"/>
              </a:rPr>
              <a:t>Aminopenicilini, bez inhibitora </a:t>
            </a:r>
            <a:r>
              <a:rPr lang="el-GR" sz="2400" dirty="0"/>
              <a:t>β</a:t>
            </a:r>
            <a:r>
              <a:rPr lang="sr-Latn-ME" sz="2400" b="1" dirty="0">
                <a:solidFill>
                  <a:prstClr val="black"/>
                </a:solidFill>
                <a:latin typeface="Candara" panose="020E0502030303020204" pitchFamily="34" charset="0"/>
              </a:rPr>
              <a:t> </a:t>
            </a:r>
            <a:r>
              <a:rPr lang="sr-Latn-ME" sz="2400" b="1" dirty="0" smtClean="0">
                <a:solidFill>
                  <a:prstClr val="black"/>
                </a:solidFill>
                <a:latin typeface="Candara" panose="020E0502030303020204" pitchFamily="34" charset="0"/>
              </a:rPr>
              <a:t>– laktamaze</a:t>
            </a:r>
            <a:endParaRPr lang="sr-Latn-ME" sz="2400" b="1" dirty="0">
              <a:solidFill>
                <a:prstClr val="black"/>
              </a:solidFill>
              <a:latin typeface="Candara" panose="020E0502030303020204" pitchFamily="34" charset="0"/>
            </a:endParaRPr>
          </a:p>
          <a:p>
            <a:pPr lvl="0" algn="ctr"/>
            <a:r>
              <a:rPr lang="sr-Latn-ME" sz="2400" dirty="0">
                <a:latin typeface="Candara" panose="020E0502030303020204" pitchFamily="34" charset="0"/>
              </a:rPr>
              <a:t>a</a:t>
            </a:r>
            <a:r>
              <a:rPr lang="sr-Latn-ME" sz="2400" dirty="0" smtClean="0">
                <a:latin typeface="Candara" panose="020E0502030303020204" pitchFamily="34" charset="0"/>
              </a:rPr>
              <a:t>moksicilin</a:t>
            </a:r>
            <a:endParaRPr lang="sr-Latn-ME" sz="2400" dirty="0">
              <a:latin typeface="Candara" panose="020E0502030303020204" pitchFamily="34" charset="0"/>
            </a:endParaRPr>
          </a:p>
          <a:p>
            <a:pPr lvl="0" algn="ctr"/>
            <a:r>
              <a:rPr lang="sr-Latn-ME" sz="2400" dirty="0">
                <a:latin typeface="Candara" panose="020E0502030303020204" pitchFamily="34" charset="0"/>
              </a:rPr>
              <a:t>a</a:t>
            </a:r>
            <a:r>
              <a:rPr lang="sr-Latn-ME" sz="2400" dirty="0" smtClean="0">
                <a:latin typeface="Candara" panose="020E0502030303020204" pitchFamily="34" charset="0"/>
              </a:rPr>
              <a:t>mpicilin</a:t>
            </a:r>
            <a:endParaRPr lang="sr-Latn-ME" sz="2400" dirty="0">
              <a:latin typeface="Candara" panose="020E0502030303020204" pitchFamily="34" charset="0"/>
            </a:endParaRPr>
          </a:p>
          <a:p>
            <a:pPr lvl="0" algn="ctr"/>
            <a:r>
              <a:rPr lang="sr-Latn-ME" sz="2400" dirty="0" smtClean="0">
                <a:latin typeface="Candara" panose="020E0502030303020204" pitchFamily="34" charset="0"/>
              </a:rPr>
              <a:t>metampicilin</a:t>
            </a:r>
            <a:endParaRPr lang="en-US" sz="2400" dirty="0">
              <a:latin typeface="Candara" panose="020E0502030303020204" pitchFamily="34" charset="0"/>
            </a:endParaRPr>
          </a:p>
        </p:txBody>
      </p:sp>
      <p:sp>
        <p:nvSpPr>
          <p:cNvPr id="81" name="TextBox 80"/>
          <p:cNvSpPr txBox="1"/>
          <p:nvPr/>
        </p:nvSpPr>
        <p:spPr>
          <a:xfrm>
            <a:off x="1694626" y="16851556"/>
            <a:ext cx="3676659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sr-Latn-ME" sz="2400" b="1" dirty="0" smtClean="0">
                <a:solidFill>
                  <a:prstClr val="black"/>
                </a:solidFill>
                <a:latin typeface="Candara" panose="020E0502030303020204" pitchFamily="34" charset="0"/>
              </a:rPr>
              <a:t>Tetraciklini</a:t>
            </a:r>
            <a:endParaRPr lang="sr-Latn-ME" sz="2400" b="1" dirty="0">
              <a:solidFill>
                <a:prstClr val="black"/>
              </a:solidFill>
              <a:latin typeface="Candara" panose="020E0502030303020204" pitchFamily="34" charset="0"/>
            </a:endParaRPr>
          </a:p>
          <a:p>
            <a:pPr lvl="0" algn="ctr"/>
            <a:r>
              <a:rPr lang="sr-Latn-ME" sz="2400" dirty="0">
                <a:latin typeface="Candara" panose="020E0502030303020204" pitchFamily="34" charset="0"/>
              </a:rPr>
              <a:t>h</a:t>
            </a:r>
            <a:r>
              <a:rPr lang="sr-Latn-ME" sz="2400" dirty="0" smtClean="0">
                <a:latin typeface="Candara" panose="020E0502030303020204" pitchFamily="34" charset="0"/>
              </a:rPr>
              <a:t>lortetraciklin</a:t>
            </a:r>
            <a:endParaRPr lang="sr-Latn-ME" sz="2400" dirty="0">
              <a:latin typeface="Candara" panose="020E0502030303020204" pitchFamily="34" charset="0"/>
            </a:endParaRPr>
          </a:p>
          <a:p>
            <a:pPr lvl="0" algn="ctr"/>
            <a:r>
              <a:rPr lang="sr-Latn-ME" sz="2400" dirty="0">
                <a:latin typeface="Candara" panose="020E0502030303020204" pitchFamily="34" charset="0"/>
              </a:rPr>
              <a:t>d</a:t>
            </a:r>
            <a:r>
              <a:rPr lang="sr-Latn-ME" sz="2400" dirty="0" smtClean="0">
                <a:latin typeface="Candara" panose="020E0502030303020204" pitchFamily="34" charset="0"/>
              </a:rPr>
              <a:t>oksiciklin</a:t>
            </a:r>
            <a:endParaRPr lang="sr-Latn-ME" sz="2400" dirty="0">
              <a:latin typeface="Candara" panose="020E0502030303020204" pitchFamily="34" charset="0"/>
            </a:endParaRPr>
          </a:p>
          <a:p>
            <a:pPr lvl="0" algn="ctr"/>
            <a:r>
              <a:rPr lang="sr-Latn-ME" sz="2400" dirty="0">
                <a:latin typeface="Candara" panose="020E0502030303020204" pitchFamily="34" charset="0"/>
              </a:rPr>
              <a:t>o</a:t>
            </a:r>
            <a:r>
              <a:rPr lang="sr-Latn-ME" sz="2400" dirty="0" smtClean="0">
                <a:latin typeface="Candara" panose="020E0502030303020204" pitchFamily="34" charset="0"/>
              </a:rPr>
              <a:t>ksitetraciklin</a:t>
            </a:r>
            <a:endParaRPr lang="sr-Latn-ME" sz="2400" dirty="0">
              <a:latin typeface="Candara" panose="020E0502030303020204" pitchFamily="34" charset="0"/>
            </a:endParaRPr>
          </a:p>
          <a:p>
            <a:pPr lvl="0" algn="ctr"/>
            <a:r>
              <a:rPr lang="sr-Latn-ME" sz="2400" dirty="0" smtClean="0">
                <a:latin typeface="Candara" panose="020E0502030303020204" pitchFamily="34" charset="0"/>
              </a:rPr>
              <a:t>tetraciklin</a:t>
            </a:r>
            <a:endParaRPr lang="en-US" sz="2400" dirty="0" smtClean="0">
              <a:latin typeface="Candara" panose="020E0502030303020204" pitchFamily="34" charset="0"/>
            </a:endParaRPr>
          </a:p>
          <a:p>
            <a:endParaRPr lang="en-US" dirty="0"/>
          </a:p>
        </p:txBody>
      </p:sp>
      <p:sp>
        <p:nvSpPr>
          <p:cNvPr id="82" name="TextBox 81"/>
          <p:cNvSpPr txBox="1"/>
          <p:nvPr/>
        </p:nvSpPr>
        <p:spPr>
          <a:xfrm>
            <a:off x="5486409" y="14838376"/>
            <a:ext cx="535545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sr-Latn-ME" sz="2400" b="1" dirty="0" smtClean="0">
                <a:solidFill>
                  <a:prstClr val="black"/>
                </a:solidFill>
                <a:latin typeface="Candara" panose="020E0502030303020204" pitchFamily="34" charset="0"/>
              </a:rPr>
              <a:t>Aminoglikozidi: samo spektinomicin</a:t>
            </a:r>
            <a:endParaRPr lang="sr-Latn-ME" sz="2400" dirty="0">
              <a:latin typeface="Candara" panose="020E0502030303020204" pitchFamily="34" charset="0"/>
            </a:endParaRPr>
          </a:p>
          <a:p>
            <a:pPr lvl="0" algn="ctr"/>
            <a:r>
              <a:rPr lang="sr-Latn-ME" sz="2400" dirty="0" smtClean="0">
                <a:latin typeface="Candara" panose="020E0502030303020204" pitchFamily="34" charset="0"/>
              </a:rPr>
              <a:t>spektinomicin</a:t>
            </a:r>
            <a:endParaRPr lang="en-US" sz="2400" dirty="0">
              <a:latin typeface="Candara" panose="020E0502030303020204" pitchFamily="34" charset="0"/>
            </a:endParaRPr>
          </a:p>
        </p:txBody>
      </p:sp>
      <p:sp>
        <p:nvSpPr>
          <p:cNvPr id="84" name="TextBox 83"/>
          <p:cNvSpPr txBox="1"/>
          <p:nvPr/>
        </p:nvSpPr>
        <p:spPr>
          <a:xfrm>
            <a:off x="5486377" y="16499189"/>
            <a:ext cx="5176487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sr-Latn-ME" sz="2400" b="1" dirty="0" smtClean="0">
                <a:solidFill>
                  <a:prstClr val="black"/>
                </a:solidFill>
                <a:latin typeface="Candara" panose="020E0502030303020204" pitchFamily="34" charset="0"/>
              </a:rPr>
              <a:t>Antistafilokokni penicilini (penicilini rezistentni na </a:t>
            </a:r>
            <a:r>
              <a:rPr lang="el-GR" sz="2400" dirty="0"/>
              <a:t>β</a:t>
            </a:r>
            <a:r>
              <a:rPr lang="sr-Latn-ME" sz="2400" b="1" dirty="0">
                <a:solidFill>
                  <a:prstClr val="black"/>
                </a:solidFill>
                <a:latin typeface="Candara" panose="020E0502030303020204" pitchFamily="34" charset="0"/>
              </a:rPr>
              <a:t> </a:t>
            </a:r>
            <a:r>
              <a:rPr lang="sr-Latn-ME" sz="2400" b="1" dirty="0" smtClean="0">
                <a:solidFill>
                  <a:prstClr val="black"/>
                </a:solidFill>
                <a:latin typeface="Candara" panose="020E0502030303020204" pitchFamily="34" charset="0"/>
              </a:rPr>
              <a:t>– laktamazu)</a:t>
            </a:r>
            <a:endParaRPr lang="sr-Latn-ME" sz="2400" dirty="0">
              <a:latin typeface="Candara" panose="020E0502030303020204" pitchFamily="34" charset="0"/>
            </a:endParaRPr>
          </a:p>
          <a:p>
            <a:pPr lvl="0" algn="ctr"/>
            <a:r>
              <a:rPr lang="sr-Latn-ME" sz="2400" dirty="0">
                <a:latin typeface="Candara" panose="020E0502030303020204" pitchFamily="34" charset="0"/>
              </a:rPr>
              <a:t>k</a:t>
            </a:r>
            <a:r>
              <a:rPr lang="sr-Latn-ME" sz="2400" dirty="0" smtClean="0">
                <a:latin typeface="Candara" panose="020E0502030303020204" pitchFamily="34" charset="0"/>
              </a:rPr>
              <a:t>loksacilin</a:t>
            </a:r>
            <a:endParaRPr lang="sr-Latn-ME" sz="2400" dirty="0">
              <a:latin typeface="Candara" panose="020E0502030303020204" pitchFamily="34" charset="0"/>
            </a:endParaRPr>
          </a:p>
          <a:p>
            <a:pPr lvl="0" algn="ctr"/>
            <a:r>
              <a:rPr lang="sr-Latn-ME" sz="2400" dirty="0">
                <a:latin typeface="Candara" panose="020E0502030303020204" pitchFamily="34" charset="0"/>
              </a:rPr>
              <a:t>d</a:t>
            </a:r>
            <a:r>
              <a:rPr lang="sr-Latn-ME" sz="2400" dirty="0" smtClean="0">
                <a:latin typeface="Candara" panose="020E0502030303020204" pitchFamily="34" charset="0"/>
              </a:rPr>
              <a:t>ikloksacilin</a:t>
            </a:r>
            <a:endParaRPr lang="sr-Latn-ME" sz="2400" dirty="0">
              <a:latin typeface="Candara" panose="020E0502030303020204" pitchFamily="34" charset="0"/>
            </a:endParaRPr>
          </a:p>
          <a:p>
            <a:pPr lvl="0" algn="ctr"/>
            <a:r>
              <a:rPr lang="sr-Latn-ME" sz="2400" dirty="0">
                <a:latin typeface="Candara" panose="020E0502030303020204" pitchFamily="34" charset="0"/>
              </a:rPr>
              <a:t>n</a:t>
            </a:r>
            <a:r>
              <a:rPr lang="sr-Latn-ME" sz="2400" dirty="0" smtClean="0">
                <a:latin typeface="Candara" panose="020E0502030303020204" pitchFamily="34" charset="0"/>
              </a:rPr>
              <a:t>afcilin</a:t>
            </a:r>
            <a:endParaRPr lang="sr-Latn-ME" sz="2400" dirty="0">
              <a:latin typeface="Candara" panose="020E0502030303020204" pitchFamily="34" charset="0"/>
            </a:endParaRPr>
          </a:p>
          <a:p>
            <a:pPr lvl="0" algn="ctr"/>
            <a:r>
              <a:rPr lang="sr-Latn-ME" sz="2400" dirty="0" smtClean="0">
                <a:latin typeface="Candara" panose="020E0502030303020204" pitchFamily="34" charset="0"/>
              </a:rPr>
              <a:t>oksacilin</a:t>
            </a:r>
            <a:endParaRPr lang="en-US" sz="2400" dirty="0" smtClean="0">
              <a:latin typeface="Candara" panose="020E0502030303020204" pitchFamily="34" charset="0"/>
            </a:endParaRPr>
          </a:p>
          <a:p>
            <a:endParaRPr lang="en-US" dirty="0"/>
          </a:p>
        </p:txBody>
      </p:sp>
      <p:sp>
        <p:nvSpPr>
          <p:cNvPr id="85" name="TextBox 84"/>
          <p:cNvSpPr txBox="1"/>
          <p:nvPr/>
        </p:nvSpPr>
        <p:spPr>
          <a:xfrm>
            <a:off x="11029117" y="14727463"/>
            <a:ext cx="942664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r-Latn-ME" sz="2400" b="1" dirty="0" smtClean="0">
                <a:solidFill>
                  <a:prstClr val="black"/>
                </a:solidFill>
                <a:latin typeface="Candara" panose="020E0502030303020204" pitchFamily="34" charset="0"/>
              </a:rPr>
              <a:t>Sulfonamidi, inhibitori dihidrofolat reduktaze i kombinacije</a:t>
            </a:r>
            <a:endParaRPr lang="en-US" b="1" dirty="0">
              <a:latin typeface="Candara" panose="020E0502030303020204" pitchFamily="34" charset="0"/>
            </a:endParaRPr>
          </a:p>
        </p:txBody>
      </p:sp>
      <p:sp>
        <p:nvSpPr>
          <p:cNvPr id="86" name="TextBox 85"/>
          <p:cNvSpPr txBox="1"/>
          <p:nvPr/>
        </p:nvSpPr>
        <p:spPr>
          <a:xfrm>
            <a:off x="11754155" y="15380644"/>
            <a:ext cx="3538324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r-Latn-ME" sz="2400" dirty="0" smtClean="0">
                <a:latin typeface="Candara" panose="020E0502030303020204" pitchFamily="34" charset="0"/>
              </a:rPr>
              <a:t>formosulfatiazol</a:t>
            </a:r>
          </a:p>
          <a:p>
            <a:pPr algn="ctr"/>
            <a:r>
              <a:rPr lang="sr-Latn-ME" sz="2400" dirty="0" smtClean="0">
                <a:latin typeface="Candara" panose="020E0502030303020204" pitchFamily="34" charset="0"/>
              </a:rPr>
              <a:t>ftalilsulfatiazol</a:t>
            </a:r>
          </a:p>
          <a:p>
            <a:pPr algn="ctr"/>
            <a:r>
              <a:rPr lang="sr-Latn-ME" sz="2400" dirty="0" smtClean="0">
                <a:latin typeface="Candara" panose="020E0502030303020204" pitchFamily="34" charset="0"/>
              </a:rPr>
              <a:t>sulfacetamid</a:t>
            </a:r>
          </a:p>
          <a:p>
            <a:pPr algn="ctr"/>
            <a:r>
              <a:rPr lang="sr-Latn-ME" sz="2400" dirty="0" smtClean="0">
                <a:latin typeface="Candara" panose="020E0502030303020204" pitchFamily="34" charset="0"/>
              </a:rPr>
              <a:t>sulfahlorpiridazin</a:t>
            </a:r>
          </a:p>
          <a:p>
            <a:pPr algn="ctr"/>
            <a:r>
              <a:rPr lang="sr-Latn-ME" sz="2400" dirty="0" smtClean="0">
                <a:latin typeface="Candara" panose="020E0502030303020204" pitchFamily="34" charset="0"/>
              </a:rPr>
              <a:t>sulfaklozin</a:t>
            </a:r>
          </a:p>
          <a:p>
            <a:pPr algn="ctr"/>
            <a:r>
              <a:rPr lang="sr-Latn-ME" sz="2400" dirty="0" smtClean="0">
                <a:latin typeface="Candara" panose="020E0502030303020204" pitchFamily="34" charset="0"/>
              </a:rPr>
              <a:t>sulfadiazin</a:t>
            </a:r>
          </a:p>
          <a:p>
            <a:pPr algn="ctr"/>
            <a:r>
              <a:rPr lang="sr-Latn-ME" sz="2400" dirty="0" smtClean="0">
                <a:latin typeface="Candara" panose="020E0502030303020204" pitchFamily="34" charset="0"/>
              </a:rPr>
              <a:t>sulfadimetoksin</a:t>
            </a:r>
          </a:p>
          <a:p>
            <a:pPr algn="ctr"/>
            <a:r>
              <a:rPr lang="sr-Latn-ME" sz="2400" dirty="0" smtClean="0">
                <a:latin typeface="Candara" panose="020E0502030303020204" pitchFamily="34" charset="0"/>
              </a:rPr>
              <a:t>sulfadimidin</a:t>
            </a:r>
          </a:p>
          <a:p>
            <a:pPr algn="ctr"/>
            <a:r>
              <a:rPr lang="sr-Latn-ME" sz="2400" dirty="0" smtClean="0">
                <a:latin typeface="Candara" panose="020E0502030303020204" pitchFamily="34" charset="0"/>
              </a:rPr>
              <a:t>sulfadoksin</a:t>
            </a:r>
          </a:p>
          <a:p>
            <a:pPr algn="ctr"/>
            <a:r>
              <a:rPr lang="sr-Latn-ME" sz="2400" dirty="0" smtClean="0">
                <a:latin typeface="Candara" panose="020E0502030303020204" pitchFamily="34" charset="0"/>
              </a:rPr>
              <a:t>sulfafurazol</a:t>
            </a:r>
          </a:p>
          <a:p>
            <a:pPr algn="ctr"/>
            <a:r>
              <a:rPr lang="sr-Latn-ME" sz="2400" dirty="0" smtClean="0">
                <a:latin typeface="Candara" panose="020E0502030303020204" pitchFamily="34" charset="0"/>
              </a:rPr>
              <a:t>sulfagvanidin</a:t>
            </a:r>
            <a:endParaRPr lang="en-US" sz="2400" dirty="0">
              <a:latin typeface="Candara" panose="020E0502030303020204" pitchFamily="34" charset="0"/>
            </a:endParaRPr>
          </a:p>
        </p:txBody>
      </p:sp>
      <p:sp>
        <p:nvSpPr>
          <p:cNvPr id="87" name="TextBox 86"/>
          <p:cNvSpPr txBox="1"/>
          <p:nvPr/>
        </p:nvSpPr>
        <p:spPr>
          <a:xfrm>
            <a:off x="16072197" y="15386136"/>
            <a:ext cx="3775786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r-Latn-ME" sz="2400" dirty="0" smtClean="0">
                <a:latin typeface="Candara" panose="020E0502030303020204" pitchFamily="34" charset="0"/>
              </a:rPr>
              <a:t>sulfalen</a:t>
            </a:r>
          </a:p>
          <a:p>
            <a:pPr algn="ctr"/>
            <a:r>
              <a:rPr lang="sr-Latn-ME" sz="2400" dirty="0" smtClean="0">
                <a:latin typeface="Candara" panose="020E0502030303020204" pitchFamily="34" charset="0"/>
              </a:rPr>
              <a:t>sulfamerazin</a:t>
            </a:r>
          </a:p>
          <a:p>
            <a:pPr algn="ctr"/>
            <a:r>
              <a:rPr lang="sr-Latn-ME" sz="2400" dirty="0" smtClean="0">
                <a:latin typeface="Candara" panose="020E0502030303020204" pitchFamily="34" charset="0"/>
              </a:rPr>
              <a:t>sulfametizol</a:t>
            </a:r>
          </a:p>
          <a:p>
            <a:pPr algn="ctr"/>
            <a:r>
              <a:rPr lang="sr-Latn-ME" sz="2400" dirty="0" smtClean="0">
                <a:latin typeface="Candara" panose="020E0502030303020204" pitchFamily="34" charset="0"/>
              </a:rPr>
              <a:t>sulfametoksazol</a:t>
            </a:r>
          </a:p>
          <a:p>
            <a:pPr algn="ctr"/>
            <a:r>
              <a:rPr lang="sr-Latn-ME" sz="2400" dirty="0" smtClean="0">
                <a:latin typeface="Candara" panose="020E0502030303020204" pitchFamily="34" charset="0"/>
              </a:rPr>
              <a:t>sulfametokspiridazin</a:t>
            </a:r>
          </a:p>
          <a:p>
            <a:pPr algn="ctr"/>
            <a:r>
              <a:rPr lang="sr-Latn-ME" sz="2400" dirty="0" smtClean="0">
                <a:latin typeface="Candara" panose="020E0502030303020204" pitchFamily="34" charset="0"/>
              </a:rPr>
              <a:t>sulfamonometoksin</a:t>
            </a:r>
          </a:p>
          <a:p>
            <a:pPr algn="ctr"/>
            <a:r>
              <a:rPr lang="sr-Latn-ME" sz="2400" dirty="0" smtClean="0">
                <a:latin typeface="Candara" panose="020E0502030303020204" pitchFamily="34" charset="0"/>
              </a:rPr>
              <a:t>sulfanilamid</a:t>
            </a:r>
          </a:p>
          <a:p>
            <a:pPr algn="ctr"/>
            <a:r>
              <a:rPr lang="sr-Latn-ME" sz="2400" dirty="0" smtClean="0">
                <a:latin typeface="Candara" panose="020E0502030303020204" pitchFamily="34" charset="0"/>
              </a:rPr>
              <a:t>sulfapiridin</a:t>
            </a:r>
          </a:p>
          <a:p>
            <a:pPr algn="ctr">
              <a:tabLst>
                <a:tab pos="2325688" algn="l"/>
              </a:tabLst>
            </a:pPr>
            <a:r>
              <a:rPr lang="sr-Latn-ME" sz="2400" dirty="0" smtClean="0">
                <a:latin typeface="Candara" panose="020E0502030303020204" pitchFamily="34" charset="0"/>
              </a:rPr>
              <a:t>sulfakvinoksalin</a:t>
            </a:r>
          </a:p>
          <a:p>
            <a:pPr algn="ctr"/>
            <a:r>
              <a:rPr lang="sr-Latn-ME" sz="2400" dirty="0" smtClean="0">
                <a:latin typeface="Candara" panose="020E0502030303020204" pitchFamily="34" charset="0"/>
              </a:rPr>
              <a:t>sulfatiazol</a:t>
            </a:r>
          </a:p>
          <a:p>
            <a:pPr algn="ctr"/>
            <a:r>
              <a:rPr lang="sr-Latn-ME" sz="2400" dirty="0" smtClean="0">
                <a:latin typeface="Candara" panose="020E0502030303020204" pitchFamily="34" charset="0"/>
              </a:rPr>
              <a:t>trimetoprim</a:t>
            </a:r>
            <a:endParaRPr lang="en-US" sz="2400" dirty="0">
              <a:latin typeface="Candara" panose="020E0502030303020204" pitchFamily="34" charset="0"/>
            </a:endParaRPr>
          </a:p>
        </p:txBody>
      </p:sp>
      <p:sp>
        <p:nvSpPr>
          <p:cNvPr id="88" name="TextBox 87"/>
          <p:cNvSpPr txBox="1"/>
          <p:nvPr/>
        </p:nvSpPr>
        <p:spPr>
          <a:xfrm>
            <a:off x="1621898" y="19088436"/>
            <a:ext cx="918337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sr-Latn-ME" sz="2400" b="1" dirty="0" smtClean="0">
                <a:solidFill>
                  <a:prstClr val="black"/>
                </a:solidFill>
                <a:latin typeface="Candara" panose="020E0502030303020204" pitchFamily="34" charset="0"/>
              </a:rPr>
              <a:t>Prirodni penicilini uskog spektra (penicilini osjetljivi na </a:t>
            </a:r>
            <a:r>
              <a:rPr lang="el-GR" sz="2400" dirty="0"/>
              <a:t>β</a:t>
            </a:r>
            <a:r>
              <a:rPr lang="sr-Latn-ME" sz="2400" b="1" dirty="0">
                <a:solidFill>
                  <a:prstClr val="black"/>
                </a:solidFill>
                <a:latin typeface="Candara" panose="020E0502030303020204" pitchFamily="34" charset="0"/>
              </a:rPr>
              <a:t> – </a:t>
            </a:r>
            <a:r>
              <a:rPr lang="sr-Latn-ME" sz="2400" b="1" dirty="0" smtClean="0">
                <a:solidFill>
                  <a:prstClr val="black"/>
                </a:solidFill>
                <a:latin typeface="Candara" panose="020E0502030303020204" pitchFamily="34" charset="0"/>
              </a:rPr>
              <a:t>laktamazu)</a:t>
            </a:r>
          </a:p>
          <a:p>
            <a:pPr lvl="0"/>
            <a:r>
              <a:rPr lang="sr-Latn-ME" sz="2400" b="1" dirty="0" smtClean="0">
                <a:solidFill>
                  <a:prstClr val="black"/>
                </a:solidFill>
                <a:latin typeface="Candara" panose="020E0502030303020204" pitchFamily="34" charset="0"/>
              </a:rPr>
              <a:t>      </a:t>
            </a:r>
          </a:p>
          <a:p>
            <a:pPr lvl="0"/>
            <a:r>
              <a:rPr lang="sr-Latn-ME" sz="2400" b="1" dirty="0">
                <a:solidFill>
                  <a:prstClr val="black"/>
                </a:solidFill>
                <a:latin typeface="Candara" panose="020E0502030303020204" pitchFamily="34" charset="0"/>
              </a:rPr>
              <a:t> </a:t>
            </a:r>
            <a:r>
              <a:rPr lang="sr-Latn-ME" sz="2400" b="1" dirty="0" smtClean="0">
                <a:solidFill>
                  <a:prstClr val="black"/>
                </a:solidFill>
                <a:latin typeface="Candara" panose="020E0502030303020204" pitchFamily="34" charset="0"/>
              </a:rPr>
              <a:t>        </a:t>
            </a:r>
            <a:endParaRPr lang="en-US" sz="2400" dirty="0">
              <a:latin typeface="Candara" panose="020E0502030303020204" pitchFamily="34" charset="0"/>
            </a:endParaRPr>
          </a:p>
        </p:txBody>
      </p:sp>
      <p:sp>
        <p:nvSpPr>
          <p:cNvPr id="89" name="TextBox 88"/>
          <p:cNvSpPr txBox="1"/>
          <p:nvPr/>
        </p:nvSpPr>
        <p:spPr>
          <a:xfrm>
            <a:off x="6896594" y="20204594"/>
            <a:ext cx="361533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r-Latn-ME" sz="2400" dirty="0" smtClean="0">
                <a:latin typeface="Candara" panose="020E0502030303020204" pitchFamily="34" charset="0"/>
              </a:rPr>
              <a:t>feneticilin</a:t>
            </a:r>
          </a:p>
          <a:p>
            <a:pPr algn="ctr"/>
            <a:r>
              <a:rPr lang="sr-Latn-ME" sz="2400" dirty="0" smtClean="0">
                <a:latin typeface="Candara" panose="020E0502030303020204" pitchFamily="34" charset="0"/>
              </a:rPr>
              <a:t>fenoksimetilpenicilin</a:t>
            </a:r>
          </a:p>
          <a:p>
            <a:pPr algn="ctr"/>
            <a:r>
              <a:rPr lang="sr-Latn-ME" sz="2400" dirty="0" smtClean="0">
                <a:latin typeface="Candara" panose="020E0502030303020204" pitchFamily="34" charset="0"/>
              </a:rPr>
              <a:t>prokain benzilpenicilin</a:t>
            </a:r>
            <a:endParaRPr lang="en-US" sz="2400" dirty="0">
              <a:latin typeface="Candara" panose="020E0502030303020204" pitchFamily="34" charset="0"/>
            </a:endParaRPr>
          </a:p>
        </p:txBody>
      </p:sp>
      <p:sp>
        <p:nvSpPr>
          <p:cNvPr id="90" name="TextBox 89"/>
          <p:cNvSpPr txBox="1"/>
          <p:nvPr/>
        </p:nvSpPr>
        <p:spPr>
          <a:xfrm>
            <a:off x="11027306" y="19831267"/>
            <a:ext cx="557590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sr-Latn-ME" sz="2400" b="1" dirty="0" smtClean="0">
                <a:solidFill>
                  <a:prstClr val="black"/>
                </a:solidFill>
                <a:latin typeface="Candara" panose="020E0502030303020204" pitchFamily="34" charset="0"/>
              </a:rPr>
              <a:t>Ciklički polipeptidi</a:t>
            </a:r>
            <a:endParaRPr lang="sr-Latn-ME" sz="2400" b="1" dirty="0">
              <a:solidFill>
                <a:prstClr val="black"/>
              </a:solidFill>
              <a:latin typeface="Candara" panose="020E0502030303020204" pitchFamily="34" charset="0"/>
            </a:endParaRPr>
          </a:p>
          <a:p>
            <a:pPr lvl="0" algn="ctr"/>
            <a:r>
              <a:rPr lang="sr-Latn-ME" sz="2400" dirty="0" smtClean="0">
                <a:latin typeface="Candara" panose="020E0502030303020204" pitchFamily="34" charset="0"/>
              </a:rPr>
              <a:t>bacitracin</a:t>
            </a:r>
            <a:endParaRPr lang="sr-Latn-ME" sz="2400" dirty="0">
              <a:latin typeface="Candara" panose="020E0502030303020204" pitchFamily="34" charset="0"/>
            </a:endParaRPr>
          </a:p>
        </p:txBody>
      </p:sp>
      <p:sp>
        <p:nvSpPr>
          <p:cNvPr id="91" name="TextBox 90"/>
          <p:cNvSpPr txBox="1"/>
          <p:nvPr/>
        </p:nvSpPr>
        <p:spPr>
          <a:xfrm>
            <a:off x="11050783" y="20960809"/>
            <a:ext cx="5528951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sr-Latn-ME" sz="2400" b="1" dirty="0" smtClean="0">
                <a:solidFill>
                  <a:prstClr val="black"/>
                </a:solidFill>
                <a:latin typeface="Candara" panose="020E0502030303020204" pitchFamily="34" charset="0"/>
              </a:rPr>
              <a:t>Steroidni antibakterijski ljekovi</a:t>
            </a:r>
            <a:endParaRPr lang="sr-Latn-ME" sz="2400" b="1" dirty="0">
              <a:solidFill>
                <a:prstClr val="black"/>
              </a:solidFill>
              <a:latin typeface="Candara" panose="020E0502030303020204" pitchFamily="34" charset="0"/>
            </a:endParaRPr>
          </a:p>
          <a:p>
            <a:pPr lvl="0" algn="ctr"/>
            <a:r>
              <a:rPr lang="sr-Latn-ME" sz="2400" dirty="0" smtClean="0">
                <a:latin typeface="Candara" panose="020E0502030303020204" pitchFamily="34" charset="0"/>
              </a:rPr>
              <a:t>fusidinska kiselina</a:t>
            </a:r>
            <a:endParaRPr lang="sr-Latn-ME" sz="2400" dirty="0">
              <a:latin typeface="Candara" panose="020E0502030303020204" pitchFamily="34" charset="0"/>
            </a:endParaRPr>
          </a:p>
          <a:p>
            <a:endParaRPr lang="en-US" dirty="0"/>
          </a:p>
        </p:txBody>
      </p:sp>
      <p:sp>
        <p:nvSpPr>
          <p:cNvPr id="92" name="TextBox 91"/>
          <p:cNvSpPr txBox="1"/>
          <p:nvPr/>
        </p:nvSpPr>
        <p:spPr>
          <a:xfrm>
            <a:off x="16760145" y="19782891"/>
            <a:ext cx="369562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sr-Latn-ME" sz="2400" b="1" dirty="0" smtClean="0">
                <a:solidFill>
                  <a:prstClr val="black"/>
                </a:solidFill>
                <a:latin typeface="Candara" panose="020E0502030303020204" pitchFamily="34" charset="0"/>
              </a:rPr>
              <a:t>Nitroimidazoli</a:t>
            </a:r>
            <a:endParaRPr lang="sr-Latn-ME" sz="2400" b="1" dirty="0">
              <a:solidFill>
                <a:prstClr val="black"/>
              </a:solidFill>
              <a:latin typeface="Candara" panose="020E0502030303020204" pitchFamily="34" charset="0"/>
            </a:endParaRPr>
          </a:p>
          <a:p>
            <a:pPr lvl="0" algn="ctr"/>
            <a:r>
              <a:rPr lang="sr-Latn-ME" sz="2400" dirty="0" smtClean="0">
                <a:latin typeface="Candara" panose="020E0502030303020204" pitchFamily="34" charset="0"/>
              </a:rPr>
              <a:t>metronidazol*</a:t>
            </a:r>
            <a:endParaRPr lang="sr-Latn-ME" sz="2400" dirty="0">
              <a:latin typeface="Candara" panose="020E0502030303020204" pitchFamily="34" charset="0"/>
            </a:endParaRPr>
          </a:p>
        </p:txBody>
      </p:sp>
      <p:sp>
        <p:nvSpPr>
          <p:cNvPr id="93" name="TextBox 92"/>
          <p:cNvSpPr txBox="1"/>
          <p:nvPr/>
        </p:nvSpPr>
        <p:spPr>
          <a:xfrm>
            <a:off x="16770199" y="20742139"/>
            <a:ext cx="370855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sr-Latn-ME" sz="2400" b="1" dirty="0" smtClean="0">
                <a:solidFill>
                  <a:prstClr val="black"/>
                </a:solidFill>
                <a:latin typeface="Candara" panose="020E0502030303020204" pitchFamily="34" charset="0"/>
              </a:rPr>
              <a:t>Derivati nitrofurana*</a:t>
            </a:r>
            <a:endParaRPr lang="sr-Latn-ME" sz="2400" b="1" dirty="0">
              <a:solidFill>
                <a:prstClr val="black"/>
              </a:solidFill>
              <a:latin typeface="Candara" panose="020E0502030303020204" pitchFamily="34" charset="0"/>
            </a:endParaRPr>
          </a:p>
          <a:p>
            <a:pPr lvl="0" algn="ctr"/>
            <a:r>
              <a:rPr lang="sr-Latn-ME" sz="2400" dirty="0">
                <a:latin typeface="Candara" panose="020E0502030303020204" pitchFamily="34" charset="0"/>
              </a:rPr>
              <a:t>f</a:t>
            </a:r>
            <a:r>
              <a:rPr lang="sr-Latn-ME" sz="2400" dirty="0" smtClean="0">
                <a:latin typeface="Candara" panose="020E0502030303020204" pitchFamily="34" charset="0"/>
              </a:rPr>
              <a:t>uraltadon</a:t>
            </a:r>
            <a:endParaRPr lang="sr-Latn-ME" sz="2400" dirty="0">
              <a:latin typeface="Candara" panose="020E0502030303020204" pitchFamily="34" charset="0"/>
            </a:endParaRPr>
          </a:p>
          <a:p>
            <a:pPr lvl="0" algn="ctr"/>
            <a:r>
              <a:rPr lang="sr-Latn-ME" sz="2400" dirty="0" smtClean="0">
                <a:latin typeface="Candara" panose="020E0502030303020204" pitchFamily="34" charset="0"/>
              </a:rPr>
              <a:t>furazolidon</a:t>
            </a:r>
          </a:p>
          <a:p>
            <a:pPr algn="ctr"/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23153" y="26777326"/>
            <a:ext cx="21272181" cy="415341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r-Latn-RS"/>
          </a:p>
        </p:txBody>
      </p:sp>
      <p:sp>
        <p:nvSpPr>
          <p:cNvPr id="45" name="TextBox 44"/>
          <p:cNvSpPr txBox="1"/>
          <p:nvPr/>
        </p:nvSpPr>
        <p:spPr>
          <a:xfrm>
            <a:off x="1621898" y="20030648"/>
            <a:ext cx="4805297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sr-Latn-ME" sz="2400" dirty="0">
                <a:solidFill>
                  <a:prstClr val="black"/>
                </a:solidFill>
                <a:latin typeface="Candara" panose="020E0502030303020204" pitchFamily="34" charset="0"/>
              </a:rPr>
              <a:t>benzatin </a:t>
            </a:r>
            <a:r>
              <a:rPr lang="sr-Latn-ME" sz="2400" dirty="0" smtClean="0">
                <a:solidFill>
                  <a:prstClr val="black"/>
                </a:solidFill>
                <a:latin typeface="Candara" panose="020E0502030303020204" pitchFamily="34" charset="0"/>
              </a:rPr>
              <a:t>benzilpenicilin</a:t>
            </a:r>
            <a:endParaRPr lang="sr-Latn-ME" sz="2400" dirty="0">
              <a:solidFill>
                <a:prstClr val="black"/>
              </a:solidFill>
              <a:latin typeface="Candara" panose="020E0502030303020204" pitchFamily="34" charset="0"/>
            </a:endParaRPr>
          </a:p>
          <a:p>
            <a:pPr lvl="0" algn="ctr"/>
            <a:r>
              <a:rPr lang="sr-Latn-ME" sz="2400" dirty="0">
                <a:solidFill>
                  <a:prstClr val="black"/>
                </a:solidFill>
                <a:latin typeface="Candara" panose="020E0502030303020204" pitchFamily="34" charset="0"/>
              </a:rPr>
              <a:t>b</a:t>
            </a:r>
            <a:r>
              <a:rPr lang="sr-Latn-ME" sz="2400" dirty="0" smtClean="0">
                <a:solidFill>
                  <a:prstClr val="black"/>
                </a:solidFill>
                <a:latin typeface="Candara" panose="020E0502030303020204" pitchFamily="34" charset="0"/>
              </a:rPr>
              <a:t>enzatin benzilfenoksimetilpenicilin</a:t>
            </a:r>
            <a:endParaRPr lang="sr-Latn-ME" sz="2400" dirty="0">
              <a:solidFill>
                <a:prstClr val="black"/>
              </a:solidFill>
              <a:latin typeface="Candara" panose="020E0502030303020204" pitchFamily="34" charset="0"/>
            </a:endParaRPr>
          </a:p>
          <a:p>
            <a:pPr lvl="0" algn="ctr"/>
            <a:r>
              <a:rPr lang="sr-Latn-ME" sz="2400" dirty="0" smtClean="0">
                <a:solidFill>
                  <a:prstClr val="black"/>
                </a:solidFill>
                <a:latin typeface="Candara" panose="020E0502030303020204" pitchFamily="34" charset="0"/>
              </a:rPr>
              <a:t>benzilpenicilin</a:t>
            </a:r>
            <a:endParaRPr lang="sr-Latn-ME" sz="2400" dirty="0">
              <a:solidFill>
                <a:prstClr val="black"/>
              </a:solidFill>
              <a:latin typeface="Candara" panose="020E0502030303020204" pitchFamily="34" charset="0"/>
            </a:endParaRPr>
          </a:p>
          <a:p>
            <a:pPr lvl="0" algn="ctr"/>
            <a:r>
              <a:rPr lang="sr-Latn-ME" sz="2400" dirty="0" smtClean="0">
                <a:solidFill>
                  <a:prstClr val="black"/>
                </a:solidFill>
                <a:latin typeface="Candara" panose="020E0502030303020204" pitchFamily="34" charset="0"/>
              </a:rPr>
              <a:t>penetamat </a:t>
            </a:r>
            <a:r>
              <a:rPr lang="sr-Latn-ME" sz="2400" dirty="0">
                <a:solidFill>
                  <a:prstClr val="black"/>
                </a:solidFill>
                <a:latin typeface="Candara" panose="020E0502030303020204" pitchFamily="34" charset="0"/>
              </a:rPr>
              <a:t>hidrojodid</a:t>
            </a:r>
            <a:endParaRPr lang="en-US" sz="2400" dirty="0">
              <a:solidFill>
                <a:prstClr val="black"/>
              </a:solidFill>
              <a:latin typeface="Candara" panose="020E0502030303020204" pitchFamily="34" charset="0"/>
            </a:endParaRPr>
          </a:p>
          <a:p>
            <a:pPr algn="ctr"/>
            <a:endParaRPr lang="sr-Latn-RS" dirty="0"/>
          </a:p>
        </p:txBody>
      </p:sp>
      <p:sp>
        <p:nvSpPr>
          <p:cNvPr id="114" name="Rectangle 113"/>
          <p:cNvSpPr/>
          <p:nvPr/>
        </p:nvSpPr>
        <p:spPr>
          <a:xfrm>
            <a:off x="20631150" y="1877683"/>
            <a:ext cx="952500" cy="3830009"/>
          </a:xfrm>
          <a:prstGeom prst="rect">
            <a:avLst/>
          </a:prstGeom>
          <a:solidFill>
            <a:srgbClr val="ED715F"/>
          </a:solidFill>
          <a:ln>
            <a:solidFill>
              <a:srgbClr val="ED715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8" name="Rectangle 117"/>
          <p:cNvSpPr/>
          <p:nvPr/>
        </p:nvSpPr>
        <p:spPr>
          <a:xfrm>
            <a:off x="20648373" y="9079786"/>
            <a:ext cx="933450" cy="5467067"/>
          </a:xfrm>
          <a:prstGeom prst="rect">
            <a:avLst/>
          </a:prstGeom>
          <a:solidFill>
            <a:srgbClr val="FFD231"/>
          </a:solidFill>
          <a:ln>
            <a:solidFill>
              <a:srgbClr val="FFD23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9" name="Rectangle 118"/>
          <p:cNvSpPr/>
          <p:nvPr/>
        </p:nvSpPr>
        <p:spPr>
          <a:xfrm>
            <a:off x="20631150" y="5842176"/>
            <a:ext cx="952499" cy="3052245"/>
          </a:xfrm>
          <a:prstGeom prst="rect">
            <a:avLst/>
          </a:prstGeom>
          <a:solidFill>
            <a:srgbClr val="EF8100"/>
          </a:solidFill>
          <a:ln>
            <a:solidFill>
              <a:srgbClr val="EF81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0" name="Rectangle 119"/>
          <p:cNvSpPr/>
          <p:nvPr/>
        </p:nvSpPr>
        <p:spPr>
          <a:xfrm>
            <a:off x="20633636" y="14669247"/>
            <a:ext cx="948188" cy="7356397"/>
          </a:xfrm>
          <a:prstGeom prst="rect">
            <a:avLst/>
          </a:prstGeom>
          <a:solidFill>
            <a:srgbClr val="A6A6A6"/>
          </a:solidFill>
          <a:ln>
            <a:solidFill>
              <a:srgbClr val="A6A6A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3" name="TextBox 122"/>
          <p:cNvSpPr txBox="1"/>
          <p:nvPr/>
        </p:nvSpPr>
        <p:spPr>
          <a:xfrm>
            <a:off x="3636" y="22172109"/>
            <a:ext cx="21613000" cy="877327"/>
          </a:xfrm>
          <a:prstGeom prst="rect">
            <a:avLst/>
          </a:prstGeom>
          <a:solidFill>
            <a:srgbClr val="F0FAF9"/>
          </a:solidFill>
          <a:ln w="12700">
            <a:noFill/>
          </a:ln>
        </p:spPr>
        <p:txBody>
          <a:bodyPr wrap="square" rtlCol="0">
            <a:spAutoFit/>
          </a:bodyPr>
          <a:lstStyle/>
          <a:p>
            <a:endParaRPr lang="sr-Latn-RS" dirty="0"/>
          </a:p>
        </p:txBody>
      </p:sp>
      <p:sp>
        <p:nvSpPr>
          <p:cNvPr id="124" name="TextBox 123"/>
          <p:cNvSpPr txBox="1"/>
          <p:nvPr/>
        </p:nvSpPr>
        <p:spPr>
          <a:xfrm>
            <a:off x="0" y="22179456"/>
            <a:ext cx="21581823" cy="830997"/>
          </a:xfrm>
          <a:prstGeom prst="rect">
            <a:avLst/>
          </a:prstGeom>
          <a:noFill/>
          <a:ln>
            <a:solidFill>
              <a:srgbClr val="CCECEA"/>
            </a:solidFill>
          </a:ln>
        </p:spPr>
        <p:txBody>
          <a:bodyPr wrap="square" rtlCol="0">
            <a:spAutoFit/>
          </a:bodyPr>
          <a:lstStyle/>
          <a:p>
            <a:r>
              <a:rPr lang="sr-Latn-ME" sz="2400" i="1" dirty="0" smtClean="0">
                <a:solidFill>
                  <a:srgbClr val="C00000"/>
                </a:solidFill>
                <a:latin typeface="Candara" panose="020E0502030303020204" pitchFamily="34" charset="0"/>
              </a:rPr>
              <a:t>    * </a:t>
            </a:r>
            <a:r>
              <a:rPr lang="sr-Latn-ME" sz="2400" i="1" dirty="0">
                <a:solidFill>
                  <a:srgbClr val="640000"/>
                </a:solidFill>
                <a:latin typeface="Candara" panose="020E0502030303020204" pitchFamily="34" charset="0"/>
              </a:rPr>
              <a:t>Zabranjeno za upotrebu kod životinja koje se koriste za proizvodnju hrane prema </a:t>
            </a:r>
            <a:r>
              <a:rPr lang="sr-Latn-ME" sz="2400" i="1" dirty="0" smtClean="0">
                <a:solidFill>
                  <a:srgbClr val="640000"/>
                </a:solidFill>
                <a:latin typeface="Candara" panose="020E0502030303020204" pitchFamily="34" charset="0"/>
              </a:rPr>
              <a:t>Naredbi </a:t>
            </a:r>
            <a:r>
              <a:rPr lang="sr-Latn-ME" sz="2400" i="1" dirty="0">
                <a:solidFill>
                  <a:srgbClr val="640000"/>
                </a:solidFill>
                <a:latin typeface="Candara" panose="020E0502030303020204" pitchFamily="34" charset="0"/>
              </a:rPr>
              <a:t>o zabrani upotrebe i tretiranja životinja određenim supstancama i</a:t>
            </a:r>
          </a:p>
          <a:p>
            <a:r>
              <a:rPr lang="sr-Latn-ME" sz="2400" i="1" dirty="0">
                <a:solidFill>
                  <a:srgbClr val="640000"/>
                </a:solidFill>
                <a:latin typeface="Candara" panose="020E0502030303020204" pitchFamily="34" charset="0"/>
              </a:rPr>
              <a:t>  veterinarskim </a:t>
            </a:r>
            <a:r>
              <a:rPr lang="sr-Latn-ME" sz="2400" i="1" dirty="0" err="1">
                <a:solidFill>
                  <a:srgbClr val="640000"/>
                </a:solidFill>
                <a:latin typeface="Candara" panose="020E0502030303020204" pitchFamily="34" charset="0"/>
              </a:rPr>
              <a:t>ljekovima,"Službeni</a:t>
            </a:r>
            <a:r>
              <a:rPr lang="sr-Latn-ME" sz="2400" i="1" dirty="0">
                <a:solidFill>
                  <a:srgbClr val="640000"/>
                </a:solidFill>
                <a:latin typeface="Candara" panose="020E0502030303020204" pitchFamily="34" charset="0"/>
              </a:rPr>
              <a:t> list Crne Gore", br. 017/24 od 27.02.2024</a:t>
            </a:r>
            <a:endParaRPr lang="sr-Latn-RS" sz="2400" i="1" dirty="0">
              <a:solidFill>
                <a:srgbClr val="640000"/>
              </a:solidFill>
              <a:latin typeface="Candara" panose="020E0502030303020204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 rot="16200000">
            <a:off x="19330686" y="3330989"/>
            <a:ext cx="383007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sr-Latn-ME" sz="3600" b="1" dirty="0">
                <a:solidFill>
                  <a:prstClr val="white"/>
                </a:solidFill>
                <a:latin typeface="Candara" panose="020E0502030303020204" pitchFamily="34" charset="0"/>
              </a:rPr>
              <a:t>IZBJEGAVATI</a:t>
            </a:r>
          </a:p>
          <a:p>
            <a:endParaRPr lang="sr-Latn-RS" dirty="0"/>
          </a:p>
        </p:txBody>
      </p:sp>
      <p:sp>
        <p:nvSpPr>
          <p:cNvPr id="3" name="TextBox 2"/>
          <p:cNvSpPr txBox="1"/>
          <p:nvPr/>
        </p:nvSpPr>
        <p:spPr>
          <a:xfrm rot="16200000">
            <a:off x="19720111" y="6886863"/>
            <a:ext cx="305224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sr-Latn-ME" sz="3600" b="1" dirty="0">
                <a:solidFill>
                  <a:prstClr val="white"/>
                </a:solidFill>
                <a:latin typeface="Candara" panose="020E0502030303020204" pitchFamily="34" charset="0"/>
              </a:rPr>
              <a:t>OGRANIČITI</a:t>
            </a:r>
          </a:p>
          <a:p>
            <a:endParaRPr lang="sr-Latn-RS" dirty="0"/>
          </a:p>
        </p:txBody>
      </p:sp>
      <p:sp>
        <p:nvSpPr>
          <p:cNvPr id="6" name="TextBox 5"/>
          <p:cNvSpPr txBox="1"/>
          <p:nvPr/>
        </p:nvSpPr>
        <p:spPr>
          <a:xfrm rot="16200000">
            <a:off x="17567526" y="17885780"/>
            <a:ext cx="735639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sr-Latn-ME" sz="3600" b="1" dirty="0">
                <a:solidFill>
                  <a:prstClr val="white"/>
                </a:solidFill>
                <a:latin typeface="Candara" panose="020E0502030303020204" pitchFamily="34" charset="0"/>
              </a:rPr>
              <a:t>PROMIŠLJENO</a:t>
            </a:r>
          </a:p>
          <a:p>
            <a:endParaRPr lang="sr-Latn-RS" dirty="0"/>
          </a:p>
        </p:txBody>
      </p:sp>
      <p:sp>
        <p:nvSpPr>
          <p:cNvPr id="22" name="TextBox 21"/>
          <p:cNvSpPr txBox="1"/>
          <p:nvPr/>
        </p:nvSpPr>
        <p:spPr>
          <a:xfrm rot="16200000">
            <a:off x="18510623" y="11355328"/>
            <a:ext cx="547441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sr-Latn-ME" sz="3600" b="1" dirty="0">
                <a:solidFill>
                  <a:prstClr val="white"/>
                </a:solidFill>
                <a:latin typeface="Candara" panose="020E0502030303020204" pitchFamily="34" charset="0"/>
              </a:rPr>
              <a:t>OPREZNO</a:t>
            </a:r>
          </a:p>
          <a:p>
            <a:endParaRPr lang="sr-Latn-R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631</TotalTime>
  <Words>336</Words>
  <Application>Microsoft Office PowerPoint</Application>
  <PresentationFormat>Custom</PresentationFormat>
  <Paragraphs>159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Candara</vt:lpstr>
      <vt:lpstr>Calibri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Your paragraph text</dc:title>
  <dc:creator>Svetlana Vujović</dc:creator>
  <cp:lastModifiedBy>Dejana Ljumović</cp:lastModifiedBy>
  <cp:revision>69</cp:revision>
  <dcterms:created xsi:type="dcterms:W3CDTF">2006-08-16T00:00:00Z</dcterms:created>
  <dcterms:modified xsi:type="dcterms:W3CDTF">2025-11-19T12:09:18Z</dcterms:modified>
  <dc:identifier>DAG3RUwyvlI</dc:identifier>
</cp:coreProperties>
</file>